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0"/>
  </p:notesMasterIdLst>
  <p:sldIdLst>
    <p:sldId id="356" r:id="rId4"/>
    <p:sldId id="348" r:id="rId5"/>
    <p:sldId id="357" r:id="rId6"/>
    <p:sldId id="358" r:id="rId7"/>
    <p:sldId id="366" r:id="rId8"/>
    <p:sldId id="298" r:id="rId9"/>
    <p:sldId id="365" r:id="rId10"/>
    <p:sldId id="359" r:id="rId11"/>
    <p:sldId id="360" r:id="rId12"/>
    <p:sldId id="361" r:id="rId13"/>
    <p:sldId id="363" r:id="rId14"/>
    <p:sldId id="362" r:id="rId15"/>
    <p:sldId id="364" r:id="rId16"/>
    <p:sldId id="367" r:id="rId17"/>
    <p:sldId id="368" r:id="rId18"/>
    <p:sldId id="392" r:id="rId19"/>
    <p:sldId id="369" r:id="rId20"/>
    <p:sldId id="393" r:id="rId21"/>
    <p:sldId id="371" r:id="rId22"/>
    <p:sldId id="372" r:id="rId23"/>
    <p:sldId id="373" r:id="rId24"/>
    <p:sldId id="383" r:id="rId25"/>
    <p:sldId id="389" r:id="rId26"/>
    <p:sldId id="376" r:id="rId27"/>
    <p:sldId id="378" r:id="rId28"/>
    <p:sldId id="377" r:id="rId29"/>
    <p:sldId id="379" r:id="rId30"/>
    <p:sldId id="380" r:id="rId31"/>
    <p:sldId id="381" r:id="rId32"/>
    <p:sldId id="382" r:id="rId33"/>
    <p:sldId id="384" r:id="rId34"/>
    <p:sldId id="391" r:id="rId35"/>
    <p:sldId id="388" r:id="rId36"/>
    <p:sldId id="387" r:id="rId37"/>
    <p:sldId id="390" r:id="rId38"/>
    <p:sldId id="38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456" y="72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400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717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866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85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  <p:sldLayoutId id="2147483691" r:id="rId19"/>
    <p:sldLayoutId id="2147483693" r:id="rId20"/>
    <p:sldLayoutId id="2147483694" r:id="rId21"/>
    <p:sldLayoutId id="214748369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" y="5039279"/>
            <a:ext cx="12191999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Britannic Bold" panose="020B0903060703020204" pitchFamily="34" charset="0"/>
                <a:cs typeface="B Nazanin" panose="00000400000000000000" pitchFamily="2" charset="-78"/>
              </a:rPr>
              <a:t>An overview of </a:t>
            </a:r>
            <a:r>
              <a:rPr lang="en-US" altLang="ko-KR" sz="5400" dirty="0" smtClean="0">
                <a:solidFill>
                  <a:schemeClr val="bg1"/>
                </a:solidFill>
                <a:latin typeface="Britannic Bold" panose="020B0903060703020204" pitchFamily="34" charset="0"/>
                <a:cs typeface="B Nazanin" panose="00000400000000000000" pitchFamily="2" charset="-78"/>
              </a:rPr>
              <a:t>blockchain</a:t>
            </a:r>
            <a:endParaRPr lang="ko-KR" altLang="en-US" sz="5400" dirty="0">
              <a:solidFill>
                <a:schemeClr val="bg1"/>
              </a:solidFill>
              <a:latin typeface="Britannic Bold" panose="020B090306070302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0" y="6291965"/>
            <a:ext cx="121920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bg1"/>
                </a:solidFill>
                <a:latin typeface="Britannic Bold" panose="020B0903060703020204" pitchFamily="34" charset="0"/>
                <a:cs typeface="Arial" pitchFamily="34" charset="0"/>
              </a:rPr>
              <a:t>Zahra Aghaee</a:t>
            </a:r>
            <a:endParaRPr lang="ko-KR" altLang="en-US" sz="1867" dirty="0">
              <a:solidFill>
                <a:schemeClr val="bg1"/>
              </a:solidFill>
              <a:latin typeface="Britannic Bold" panose="020B09030607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47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10801991" cy="724247"/>
          </a:xfrm>
        </p:spPr>
        <p:txBody>
          <a:bodyPr/>
          <a:lstStyle/>
          <a:p>
            <a:pPr algn="ctr"/>
            <a:r>
              <a:rPr lang="en-US" altLang="ko-KR" dirty="0" smtClean="0"/>
              <a:t>Block                  Blockchain       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91892" y="1579241"/>
            <a:ext cx="4187366" cy="2053592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4177578" y="3523296"/>
            <a:ext cx="7416096" cy="3103247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6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" t="31" r="1584"/>
          <a:stretch/>
        </p:blipFill>
        <p:spPr>
          <a:xfrm>
            <a:off x="300120" y="1783080"/>
            <a:ext cx="3688816" cy="3291840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6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0" t="2252" r="1069" b="1939"/>
          <a:stretch/>
        </p:blipFill>
        <p:spPr>
          <a:xfrm>
            <a:off x="4467900" y="3642360"/>
            <a:ext cx="6718260" cy="2722339"/>
          </a:xfrm>
        </p:spPr>
      </p:pic>
    </p:spTree>
    <p:extLst>
      <p:ext uri="{BB962C8B-B14F-4D97-AF65-F5344CB8AC3E}">
        <p14:creationId xmlns:p14="http://schemas.microsoft.com/office/powerpoint/2010/main" val="163658741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r="18461" b="57778"/>
          <a:stretch/>
        </p:blipFill>
        <p:spPr>
          <a:xfrm>
            <a:off x="883941" y="1970629"/>
            <a:ext cx="5562579" cy="4033931"/>
          </a:xfrm>
        </p:spPr>
      </p:pic>
      <p:sp>
        <p:nvSpPr>
          <p:cNvPr id="6" name="TextBox 5"/>
          <p:cNvSpPr txBox="1"/>
          <p:nvPr/>
        </p:nvSpPr>
        <p:spPr>
          <a:xfrm>
            <a:off x="6827520" y="2444710"/>
            <a:ext cx="415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Nodes are either </a:t>
            </a:r>
            <a:r>
              <a:rPr lang="en-US" dirty="0">
                <a:solidFill>
                  <a:schemeClr val="tx2"/>
                </a:solidFill>
              </a:rPr>
              <a:t>miners</a:t>
            </a:r>
            <a:r>
              <a:rPr lang="en-US" dirty="0">
                <a:solidFill>
                  <a:schemeClr val="bg1"/>
                </a:solidFill>
              </a:rPr>
              <a:t> who create new blocks and mint cryptocurrency (coins) or block signers who validate and digitally sign the transactions.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60320" y="701040"/>
            <a:ext cx="676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Node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8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8631" y="123688"/>
            <a:ext cx="11573197" cy="724247"/>
          </a:xfrm>
        </p:spPr>
        <p:txBody>
          <a:bodyPr/>
          <a:lstStyle/>
          <a:p>
            <a:r>
              <a:rPr lang="en-US" b="1" dirty="0"/>
              <a:t>How blockchain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EE3848-6E4C-404F-83FB-AB21634A5EFA}"/>
              </a:ext>
            </a:extLst>
          </p:cNvPr>
          <p:cNvGrpSpPr/>
          <p:nvPr/>
        </p:nvGrpSpPr>
        <p:grpSpPr>
          <a:xfrm>
            <a:off x="2259475" y="3896463"/>
            <a:ext cx="2521199" cy="2297373"/>
            <a:chOff x="1080045" y="1858541"/>
            <a:chExt cx="2521199" cy="17942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337EC-A9D7-47C5-9458-45CC30B60FFC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2"/>
                  </a:solidFill>
                </a:rPr>
                <a:t>02</a:t>
              </a:r>
              <a:endParaRPr lang="ko-KR" altLang="en-US" sz="3600" b="1" dirty="0">
                <a:solidFill>
                  <a:schemeClr val="accent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239C8-0F49-486E-BB56-ACAC8F57FC88}"/>
                </a:ext>
              </a:extLst>
            </p:cNvPr>
            <p:cNvSpPr txBox="1"/>
            <p:nvPr/>
          </p:nvSpPr>
          <p:spPr>
            <a:xfrm>
              <a:off x="1731363" y="2571118"/>
              <a:ext cx="1869881" cy="108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Using </a:t>
              </a:r>
              <a:r>
                <a:rPr lang="en-US" sz="1200" dirty="0"/>
                <a:t>data-dissemination protocols, such as Gossip </a:t>
              </a:r>
              <a:r>
                <a:rPr lang="en-US" sz="1200" dirty="0" smtClean="0"/>
                <a:t>protocol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Before broadcast </a:t>
              </a:r>
              <a:r>
                <a:rPr lang="en-US" sz="1200" dirty="0"/>
                <a:t>verified to ensure that it is valid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66329A-9051-4C62-B5C3-7A053217E762}"/>
                </a:ext>
              </a:extLst>
            </p:cNvPr>
            <p:cNvSpPr txBox="1"/>
            <p:nvPr/>
          </p:nvSpPr>
          <p:spPr>
            <a:xfrm>
              <a:off x="1719821" y="1986321"/>
              <a:ext cx="1654955" cy="64901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2"/>
                  </a:solidFill>
                </a:rPr>
                <a:t>Transaction is validated and </a:t>
              </a:r>
              <a:r>
                <a:rPr lang="en-US" altLang="ko-KR" sz="1600" b="1" dirty="0" smtClean="0">
                  <a:solidFill>
                    <a:schemeClr val="tx2"/>
                  </a:solidFill>
                </a:rPr>
                <a:t>broadcast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0B822E6-38D5-4B59-A63D-C02B0A1E8757}"/>
              </a:ext>
            </a:extLst>
          </p:cNvPr>
          <p:cNvGrpSpPr/>
          <p:nvPr/>
        </p:nvGrpSpPr>
        <p:grpSpPr>
          <a:xfrm>
            <a:off x="4780674" y="3896463"/>
            <a:ext cx="2354754" cy="1635886"/>
            <a:chOff x="1080045" y="1858541"/>
            <a:chExt cx="2354754" cy="1635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584A91-24A7-4CC3-899B-4880B67DA4F9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/>
                  </a:solidFill>
                </a:rPr>
                <a:t>03</a:t>
              </a:r>
              <a:endParaRPr lang="ko-KR" altLang="en-US" sz="3600" b="1" dirty="0">
                <a:solidFill>
                  <a:schemeClr val="accent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EAE5BC-EF51-4B46-9EAC-C74F8F457F46}"/>
                </a:ext>
              </a:extLst>
            </p:cNvPr>
            <p:cNvSpPr txBox="1"/>
            <p:nvPr/>
          </p:nvSpPr>
          <p:spPr>
            <a:xfrm>
              <a:off x="1744946" y="2294098"/>
              <a:ext cx="1689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Process </a:t>
              </a:r>
              <a:r>
                <a:rPr lang="en-US" sz="1200" dirty="0"/>
                <a:t>of mining </a:t>
              </a:r>
              <a:r>
                <a:rPr lang="en-US" sz="1200" dirty="0" smtClean="0"/>
                <a:t>starts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Nodes </a:t>
              </a:r>
              <a:r>
                <a:rPr lang="en-US" sz="1200" dirty="0"/>
                <a:t>called miners race to finalize the </a:t>
              </a:r>
              <a:r>
                <a:rPr lang="en-US" sz="1200" dirty="0" smtClean="0"/>
                <a:t>block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39AC5E-5C8F-46BC-A14C-F8DD44932770}"/>
                </a:ext>
              </a:extLst>
            </p:cNvPr>
            <p:cNvSpPr txBox="1"/>
            <p:nvPr/>
          </p:nvSpPr>
          <p:spPr>
            <a:xfrm>
              <a:off x="1719821" y="1986321"/>
              <a:ext cx="1699377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2"/>
                  </a:solidFill>
                </a:rPr>
                <a:t>Find new block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027F9B-E2C7-4CAE-879B-18A97CDEAE75}"/>
              </a:ext>
            </a:extLst>
          </p:cNvPr>
          <p:cNvGrpSpPr/>
          <p:nvPr/>
        </p:nvGrpSpPr>
        <p:grpSpPr>
          <a:xfrm>
            <a:off x="7210159" y="3896463"/>
            <a:ext cx="2511526" cy="2004837"/>
            <a:chOff x="1080045" y="1858541"/>
            <a:chExt cx="2511526" cy="20048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09D82-0195-4594-BC14-85FCA030B56C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4"/>
                  </a:solidFill>
                </a:rPr>
                <a:t>04</a:t>
              </a:r>
              <a:endParaRPr lang="ko-KR" altLang="en-US" sz="3600" b="1" dirty="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2BDC25-BB13-4BE0-90E0-21650055165E}"/>
                </a:ext>
              </a:extLst>
            </p:cNvPr>
            <p:cNvSpPr txBox="1"/>
            <p:nvPr/>
          </p:nvSpPr>
          <p:spPr>
            <a:xfrm>
              <a:off x="1731244" y="2293718"/>
              <a:ext cx="16898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A </a:t>
              </a:r>
              <a:r>
                <a:rPr lang="en-US" sz="1200" dirty="0"/>
                <a:t>miner solves a mathematical </a:t>
              </a:r>
              <a:r>
                <a:rPr lang="en-US" sz="1200" dirty="0" smtClean="0"/>
                <a:t>puzzle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Miner is </a:t>
              </a:r>
              <a:r>
                <a:rPr lang="en-US" sz="1200" dirty="0"/>
                <a:t>rewarded </a:t>
              </a:r>
              <a:endParaRPr lang="en-US" sz="1200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In each round, a random node gets to broadcast its block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237FB5-4F09-42D7-92A5-DB8CCFE6C404}"/>
                </a:ext>
              </a:extLst>
            </p:cNvPr>
            <p:cNvSpPr txBox="1"/>
            <p:nvPr/>
          </p:nvSpPr>
          <p:spPr>
            <a:xfrm>
              <a:off x="1719821" y="1986321"/>
              <a:ext cx="187175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2"/>
                  </a:solidFill>
                </a:rPr>
                <a:t>New block found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5C3902-6CEC-4EB8-B9E2-4DE492E5303D}"/>
              </a:ext>
            </a:extLst>
          </p:cNvPr>
          <p:cNvSpPr/>
          <p:nvPr/>
        </p:nvSpPr>
        <p:spPr>
          <a:xfrm>
            <a:off x="3151752" y="1902189"/>
            <a:ext cx="603968" cy="603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D69428-60AF-416D-B52B-B86C5B84E176}"/>
              </a:ext>
            </a:extLst>
          </p:cNvPr>
          <p:cNvSpPr/>
          <p:nvPr/>
        </p:nvSpPr>
        <p:spPr>
          <a:xfrm>
            <a:off x="5678805" y="1906605"/>
            <a:ext cx="603968" cy="603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E4A22-F231-49EC-BEBF-408DB01CD3F0}"/>
              </a:ext>
            </a:extLst>
          </p:cNvPr>
          <p:cNvSpPr/>
          <p:nvPr/>
        </p:nvSpPr>
        <p:spPr>
          <a:xfrm>
            <a:off x="8264439" y="1939207"/>
            <a:ext cx="603968" cy="603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2B07C3-4C43-432A-AE1B-63E83F740B56}"/>
              </a:ext>
            </a:extLst>
          </p:cNvPr>
          <p:cNvGrpSpPr/>
          <p:nvPr/>
        </p:nvGrpSpPr>
        <p:grpSpPr>
          <a:xfrm>
            <a:off x="7598925" y="2831348"/>
            <a:ext cx="1830364" cy="752165"/>
            <a:chOff x="698919" y="3231434"/>
            <a:chExt cx="2170041" cy="726774"/>
          </a:xfrm>
        </p:grpSpPr>
        <p:sp>
          <p:nvSpPr>
            <p:cNvPr id="22" name="Rounded Rectangle 19">
              <a:extLst>
                <a:ext uri="{FF2B5EF4-FFF2-40B4-BE49-F238E27FC236}">
                  <a16:creationId xmlns:a16="http://schemas.microsoft.com/office/drawing/2014/main" id="{66E71AB3-5D74-4814-8DAF-D3A5BCEA56C6}"/>
                </a:ext>
              </a:extLst>
            </p:cNvPr>
            <p:cNvSpPr/>
            <p:nvPr/>
          </p:nvSpPr>
          <p:spPr>
            <a:xfrm rot="5400000">
              <a:off x="1547664" y="2636912"/>
              <a:ext cx="698376" cy="1944216"/>
            </a:xfrm>
            <a:prstGeom prst="roundRect">
              <a:avLst>
                <a:gd name="adj" fmla="val 50000"/>
              </a:avLst>
            </a:prstGeom>
            <a:noFill/>
            <a:ln w="241300">
              <a:gradFill flip="none" rotWithShape="1">
                <a:gsLst>
                  <a:gs pos="0">
                    <a:schemeClr val="accent4">
                      <a:lumMod val="72000"/>
                      <a:lumOff val="28000"/>
                    </a:schemeClr>
                  </a:gs>
                  <a:gs pos="48000">
                    <a:schemeClr val="accent4"/>
                  </a:gs>
                </a:gsLst>
                <a:lin ang="19200000" scaled="0"/>
                <a:tileRect/>
              </a:gra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6810D4-3796-448F-9C05-3A42DEB89438}"/>
                </a:ext>
              </a:extLst>
            </p:cNvPr>
            <p:cNvSpPr/>
            <p:nvPr/>
          </p:nvSpPr>
          <p:spPr>
            <a:xfrm rot="19002224">
              <a:off x="698919" y="3231434"/>
              <a:ext cx="648072" cy="1908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2000">
                  <a:srgbClr val="73B2D1">
                    <a:lumMod val="0"/>
                    <a:lumOff val="100000"/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24" name="Rounded Rectangle 4">
            <a:extLst>
              <a:ext uri="{FF2B5EF4-FFF2-40B4-BE49-F238E27FC236}">
                <a16:creationId xmlns:a16="http://schemas.microsoft.com/office/drawing/2014/main" id="{E7A9C9CC-9A04-4806-A599-E825A52136B3}"/>
              </a:ext>
            </a:extLst>
          </p:cNvPr>
          <p:cNvSpPr/>
          <p:nvPr/>
        </p:nvSpPr>
        <p:spPr>
          <a:xfrm rot="5400000">
            <a:off x="3091078" y="2345718"/>
            <a:ext cx="722772" cy="1639888"/>
          </a:xfrm>
          <a:prstGeom prst="roundRect">
            <a:avLst>
              <a:gd name="adj" fmla="val 50000"/>
            </a:avLst>
          </a:prstGeom>
          <a:noFill/>
          <a:ln w="241300">
            <a:gradFill flip="none" rotWithShape="1">
              <a:gsLst>
                <a:gs pos="0">
                  <a:schemeClr val="accent2">
                    <a:lumMod val="73000"/>
                    <a:lumOff val="27000"/>
                  </a:schemeClr>
                </a:gs>
                <a:gs pos="48000">
                  <a:schemeClr val="accent2"/>
                </a:gs>
              </a:gsLst>
              <a:lin ang="19200000" scaled="0"/>
              <a:tileRect/>
            </a:gra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0ED947-7F8F-4B08-BE18-5FD8C20CB0AE}"/>
              </a:ext>
            </a:extLst>
          </p:cNvPr>
          <p:cNvSpPr/>
          <p:nvPr/>
        </p:nvSpPr>
        <p:spPr>
          <a:xfrm rot="19002224">
            <a:off x="3679333" y="2906166"/>
            <a:ext cx="546629" cy="197540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DF2F5B-938D-4BCD-AAEC-92C99BF08EE1}"/>
              </a:ext>
            </a:extLst>
          </p:cNvPr>
          <p:cNvGrpSpPr/>
          <p:nvPr/>
        </p:nvGrpSpPr>
        <p:grpSpPr>
          <a:xfrm>
            <a:off x="5043852" y="2794296"/>
            <a:ext cx="1830364" cy="752165"/>
            <a:chOff x="698919" y="3231434"/>
            <a:chExt cx="2170041" cy="726774"/>
          </a:xfrm>
        </p:grpSpPr>
        <p:sp>
          <p:nvSpPr>
            <p:cNvPr id="27" name="Rounded Rectangle 9">
              <a:extLst>
                <a:ext uri="{FF2B5EF4-FFF2-40B4-BE49-F238E27FC236}">
                  <a16:creationId xmlns:a16="http://schemas.microsoft.com/office/drawing/2014/main" id="{6DE812A9-CB69-49D4-8BC0-D851E50205FF}"/>
                </a:ext>
              </a:extLst>
            </p:cNvPr>
            <p:cNvSpPr/>
            <p:nvPr/>
          </p:nvSpPr>
          <p:spPr>
            <a:xfrm rot="5400000">
              <a:off x="1547664" y="2636912"/>
              <a:ext cx="698376" cy="1944216"/>
            </a:xfrm>
            <a:prstGeom prst="roundRect">
              <a:avLst>
                <a:gd name="adj" fmla="val 50000"/>
              </a:avLst>
            </a:prstGeom>
            <a:noFill/>
            <a:ln w="241300">
              <a:gradFill flip="none" rotWithShape="1">
                <a:gsLst>
                  <a:gs pos="0">
                    <a:schemeClr val="accent3">
                      <a:lumMod val="73000"/>
                      <a:lumOff val="27000"/>
                    </a:schemeClr>
                  </a:gs>
                  <a:gs pos="48000">
                    <a:schemeClr val="accent3"/>
                  </a:gs>
                </a:gsLst>
                <a:lin ang="19200000" scaled="0"/>
                <a:tileRect/>
              </a:gra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EECC62-A568-4F0B-8CD4-EAB3126CDBE9}"/>
                </a:ext>
              </a:extLst>
            </p:cNvPr>
            <p:cNvSpPr/>
            <p:nvPr/>
          </p:nvSpPr>
          <p:spPr>
            <a:xfrm rot="19002224">
              <a:off x="698919" y="3231434"/>
              <a:ext cx="648072" cy="1908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2000">
                  <a:srgbClr val="73B2D1">
                    <a:lumMod val="0"/>
                    <a:lumOff val="100000"/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A8FC2DA8-0A91-4B72-9785-3F3AAEC5D47D}"/>
              </a:ext>
            </a:extLst>
          </p:cNvPr>
          <p:cNvSpPr/>
          <p:nvPr/>
        </p:nvSpPr>
        <p:spPr>
          <a:xfrm rot="17406435">
            <a:off x="5062470" y="3129998"/>
            <a:ext cx="362574" cy="154867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3BDC78B5-6755-44E2-8E5C-BC93BEF8C7FC}"/>
              </a:ext>
            </a:extLst>
          </p:cNvPr>
          <p:cNvSpPr/>
          <p:nvPr/>
        </p:nvSpPr>
        <p:spPr>
          <a:xfrm>
            <a:off x="714738" y="1936487"/>
            <a:ext cx="603968" cy="60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35" name="Straight Connector 38">
            <a:extLst>
              <a:ext uri="{FF2B5EF4-FFF2-40B4-BE49-F238E27FC236}">
                <a16:creationId xmlns:a16="http://schemas.microsoft.com/office/drawing/2014/main" id="{BD73A433-C37E-4158-852A-E4D7DDCD3B88}"/>
              </a:ext>
            </a:extLst>
          </p:cNvPr>
          <p:cNvCxnSpPr>
            <a:cxnSpLocks/>
          </p:cNvCxnSpPr>
          <p:nvPr/>
        </p:nvCxnSpPr>
        <p:spPr>
          <a:xfrm flipV="1">
            <a:off x="1480314" y="2247314"/>
            <a:ext cx="1451249" cy="911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4E3071B4-1619-47B8-89CD-472474F2300C}"/>
              </a:ext>
            </a:extLst>
          </p:cNvPr>
          <p:cNvSpPr/>
          <p:nvPr/>
        </p:nvSpPr>
        <p:spPr>
          <a:xfrm rot="5400000">
            <a:off x="608411" y="2387487"/>
            <a:ext cx="722772" cy="1639888"/>
          </a:xfrm>
          <a:prstGeom prst="roundRect">
            <a:avLst>
              <a:gd name="adj" fmla="val 50000"/>
            </a:avLst>
          </a:prstGeom>
          <a:noFill/>
          <a:ln w="241300">
            <a:gradFill flip="none" rotWithShape="1">
              <a:gsLst>
                <a:gs pos="0">
                  <a:schemeClr val="accent1">
                    <a:lumMod val="73000"/>
                    <a:lumOff val="27000"/>
                  </a:schemeClr>
                </a:gs>
                <a:gs pos="48000">
                  <a:schemeClr val="accent1"/>
                </a:gs>
              </a:gsLst>
              <a:lin ang="19200000" scaled="0"/>
              <a:tileRect/>
            </a:gra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7" name="Rounded Rectangle 11">
            <a:extLst>
              <a:ext uri="{FF2B5EF4-FFF2-40B4-BE49-F238E27FC236}">
                <a16:creationId xmlns:a16="http://schemas.microsoft.com/office/drawing/2014/main" id="{F161E37E-FE2C-457D-872C-94DE86C1C337}"/>
              </a:ext>
            </a:extLst>
          </p:cNvPr>
          <p:cNvSpPr/>
          <p:nvPr/>
        </p:nvSpPr>
        <p:spPr>
          <a:xfrm rot="5400000">
            <a:off x="2018938" y="2301373"/>
            <a:ext cx="329058" cy="172952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88000"/>
                </a:schemeClr>
              </a:gs>
              <a:gs pos="48000">
                <a:schemeClr val="bg1">
                  <a:lumMod val="7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8" name="Oval 12">
            <a:extLst>
              <a:ext uri="{FF2B5EF4-FFF2-40B4-BE49-F238E27FC236}">
                <a16:creationId xmlns:a16="http://schemas.microsoft.com/office/drawing/2014/main" id="{E91CF9FA-0B2D-4495-A236-38605D15F579}"/>
              </a:ext>
            </a:extLst>
          </p:cNvPr>
          <p:cNvSpPr/>
          <p:nvPr/>
        </p:nvSpPr>
        <p:spPr>
          <a:xfrm rot="17406435">
            <a:off x="1544752" y="3116675"/>
            <a:ext cx="362574" cy="154867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9" name="Oval 5">
            <a:extLst>
              <a:ext uri="{FF2B5EF4-FFF2-40B4-BE49-F238E27FC236}">
                <a16:creationId xmlns:a16="http://schemas.microsoft.com/office/drawing/2014/main" id="{A987B5CA-56FF-4B12-8F59-77450273495E}"/>
              </a:ext>
            </a:extLst>
          </p:cNvPr>
          <p:cNvSpPr/>
          <p:nvPr/>
        </p:nvSpPr>
        <p:spPr>
          <a:xfrm rot="19002224">
            <a:off x="153047" y="2879717"/>
            <a:ext cx="546629" cy="197540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40" name="Group 22">
            <a:extLst>
              <a:ext uri="{FF2B5EF4-FFF2-40B4-BE49-F238E27FC236}">
                <a16:creationId xmlns:a16="http://schemas.microsoft.com/office/drawing/2014/main" id="{7A1A011B-DD34-46F1-AE3A-846FCD96ECF3}"/>
              </a:ext>
            </a:extLst>
          </p:cNvPr>
          <p:cNvGrpSpPr/>
          <p:nvPr/>
        </p:nvGrpSpPr>
        <p:grpSpPr>
          <a:xfrm>
            <a:off x="-149644" y="3896465"/>
            <a:ext cx="2342551" cy="1339626"/>
            <a:chOff x="1080045" y="1858541"/>
            <a:chExt cx="2342551" cy="10462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092DE9-A063-45DB-B58C-84FC5969C9E8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2"/>
                  </a:solidFill>
                </a:rPr>
                <a:t>01</a:t>
              </a:r>
              <a:endParaRPr lang="ko-KR" altLang="en-US" sz="3600" b="1" dirty="0">
                <a:solidFill>
                  <a:schemeClr val="accent2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8F0AC16-08D0-45FB-8F56-6BFF47DBA72E}"/>
                </a:ext>
              </a:extLst>
            </p:cNvPr>
            <p:cNvSpPr txBox="1"/>
            <p:nvPr/>
          </p:nvSpPr>
          <p:spPr>
            <a:xfrm>
              <a:off x="1732743" y="2400012"/>
              <a:ext cx="1689853" cy="504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Node starts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Digitally </a:t>
              </a:r>
              <a:r>
                <a:rPr lang="en-US" sz="1200" dirty="0"/>
                <a:t>signing it with its private key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07F42-D5E7-4B74-AB2F-4079B3BBC614}"/>
                </a:ext>
              </a:extLst>
            </p:cNvPr>
            <p:cNvSpPr txBox="1"/>
            <p:nvPr/>
          </p:nvSpPr>
          <p:spPr>
            <a:xfrm>
              <a:off x="1719821" y="1986321"/>
              <a:ext cx="1654955" cy="45671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2"/>
                  </a:solidFill>
                </a:rPr>
                <a:t>Transaction is initiated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F604B481-0557-4E5C-838E-5A40607CD12F}"/>
              </a:ext>
            </a:extLst>
          </p:cNvPr>
          <p:cNvSpPr/>
          <p:nvPr/>
        </p:nvSpPr>
        <p:spPr>
          <a:xfrm flipH="1">
            <a:off x="811244" y="209355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 Same Side Corner Rectangle 11">
            <a:extLst>
              <a:ext uri="{FF2B5EF4-FFF2-40B4-BE49-F238E27FC236}">
                <a16:creationId xmlns:a16="http://schemas.microsoft.com/office/drawing/2014/main" id="{743D8FA6-33D2-4653-A96C-CD7305260BC1}"/>
              </a:ext>
            </a:extLst>
          </p:cNvPr>
          <p:cNvSpPr>
            <a:spLocks noChangeAspect="1"/>
          </p:cNvSpPr>
          <p:nvPr/>
        </p:nvSpPr>
        <p:spPr>
          <a:xfrm rot="9900000">
            <a:off x="3290843" y="2036010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5887701" y="2003790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8295640" y="1952257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1" name="Rounded Rectangle 11">
            <a:extLst>
              <a:ext uri="{FF2B5EF4-FFF2-40B4-BE49-F238E27FC236}">
                <a16:creationId xmlns:a16="http://schemas.microsoft.com/office/drawing/2014/main" id="{F161E37E-FE2C-457D-872C-94DE86C1C337}"/>
              </a:ext>
            </a:extLst>
          </p:cNvPr>
          <p:cNvSpPr/>
          <p:nvPr/>
        </p:nvSpPr>
        <p:spPr>
          <a:xfrm rot="5400000">
            <a:off x="7170598" y="2301374"/>
            <a:ext cx="329058" cy="172952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88000"/>
                </a:schemeClr>
              </a:gs>
              <a:gs pos="48000">
                <a:schemeClr val="bg1">
                  <a:lumMod val="7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2" name="Rounded Rectangle 11">
            <a:extLst>
              <a:ext uri="{FF2B5EF4-FFF2-40B4-BE49-F238E27FC236}">
                <a16:creationId xmlns:a16="http://schemas.microsoft.com/office/drawing/2014/main" id="{F161E37E-FE2C-457D-872C-94DE86C1C337}"/>
              </a:ext>
            </a:extLst>
          </p:cNvPr>
          <p:cNvSpPr/>
          <p:nvPr/>
        </p:nvSpPr>
        <p:spPr>
          <a:xfrm rot="5400000">
            <a:off x="4563332" y="2301374"/>
            <a:ext cx="329058" cy="172952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88000"/>
                </a:schemeClr>
              </a:gs>
              <a:gs pos="48000">
                <a:schemeClr val="bg1">
                  <a:lumMod val="7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2B07C3-4C43-432A-AE1B-63E83F740B56}"/>
              </a:ext>
            </a:extLst>
          </p:cNvPr>
          <p:cNvGrpSpPr/>
          <p:nvPr/>
        </p:nvGrpSpPr>
        <p:grpSpPr>
          <a:xfrm>
            <a:off x="10230474" y="2804276"/>
            <a:ext cx="1830364" cy="752165"/>
            <a:chOff x="698919" y="3231434"/>
            <a:chExt cx="2170041" cy="726774"/>
          </a:xfrm>
        </p:grpSpPr>
        <p:sp>
          <p:nvSpPr>
            <p:cNvPr id="54" name="Rounded Rectangle 19">
              <a:extLst>
                <a:ext uri="{FF2B5EF4-FFF2-40B4-BE49-F238E27FC236}">
                  <a16:creationId xmlns:a16="http://schemas.microsoft.com/office/drawing/2014/main" id="{66E71AB3-5D74-4814-8DAF-D3A5BCEA56C6}"/>
                </a:ext>
              </a:extLst>
            </p:cNvPr>
            <p:cNvSpPr/>
            <p:nvPr/>
          </p:nvSpPr>
          <p:spPr>
            <a:xfrm rot="5400000">
              <a:off x="1547664" y="2636912"/>
              <a:ext cx="698376" cy="1944216"/>
            </a:xfrm>
            <a:prstGeom prst="roundRect">
              <a:avLst>
                <a:gd name="adj" fmla="val 50000"/>
              </a:avLst>
            </a:prstGeom>
            <a:noFill/>
            <a:ln w="241300">
              <a:solidFill>
                <a:schemeClr val="accent5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6810D4-3796-448F-9C05-3A42DEB89438}"/>
                </a:ext>
              </a:extLst>
            </p:cNvPr>
            <p:cNvSpPr/>
            <p:nvPr/>
          </p:nvSpPr>
          <p:spPr>
            <a:xfrm rot="19002224">
              <a:off x="698919" y="3231434"/>
              <a:ext cx="648072" cy="1908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2000">
                  <a:srgbClr val="73B2D1">
                    <a:lumMod val="0"/>
                    <a:lumOff val="100000"/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56" name="Rounded Rectangle 11">
            <a:extLst>
              <a:ext uri="{FF2B5EF4-FFF2-40B4-BE49-F238E27FC236}">
                <a16:creationId xmlns:a16="http://schemas.microsoft.com/office/drawing/2014/main" id="{F161E37E-FE2C-457D-872C-94DE86C1C337}"/>
              </a:ext>
            </a:extLst>
          </p:cNvPr>
          <p:cNvSpPr/>
          <p:nvPr/>
        </p:nvSpPr>
        <p:spPr>
          <a:xfrm rot="5400000">
            <a:off x="9730697" y="2333495"/>
            <a:ext cx="329058" cy="172952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88000"/>
                </a:schemeClr>
              </a:gs>
              <a:gs pos="48000">
                <a:schemeClr val="bg1">
                  <a:lumMod val="7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B822E6-38D5-4B59-A63D-C02B0A1E8757}"/>
              </a:ext>
            </a:extLst>
          </p:cNvPr>
          <p:cNvGrpSpPr/>
          <p:nvPr/>
        </p:nvGrpSpPr>
        <p:grpSpPr>
          <a:xfrm>
            <a:off x="9721685" y="3896463"/>
            <a:ext cx="2355589" cy="2446332"/>
            <a:chOff x="1080045" y="1858541"/>
            <a:chExt cx="2355589" cy="2446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584A91-24A7-4CC3-899B-4880B67DA4F9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05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EAE5BC-EF51-4B46-9EAC-C74F8F457F46}"/>
                </a:ext>
              </a:extLst>
            </p:cNvPr>
            <p:cNvSpPr txBox="1"/>
            <p:nvPr/>
          </p:nvSpPr>
          <p:spPr>
            <a:xfrm>
              <a:off x="1745781" y="2550547"/>
              <a:ext cx="168985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The newly </a:t>
              </a:r>
              <a:r>
                <a:rPr lang="en-US" sz="1200" dirty="0"/>
                <a:t>created block is propagated to other </a:t>
              </a:r>
              <a:r>
                <a:rPr lang="en-US" sz="1200" dirty="0" smtClean="0"/>
                <a:t>peers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Peers </a:t>
              </a:r>
              <a:r>
                <a:rPr lang="en-US" sz="1200" dirty="0"/>
                <a:t>also validate and execute the </a:t>
              </a:r>
              <a:r>
                <a:rPr lang="en-US" sz="1200" dirty="0" smtClean="0"/>
                <a:t>block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It </a:t>
              </a:r>
              <a:r>
                <a:rPr lang="en-US" sz="1200" dirty="0"/>
                <a:t>now becomes part of the blockchain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39AC5E-5C8F-46BC-A14C-F8DD44932770}"/>
                </a:ext>
              </a:extLst>
            </p:cNvPr>
            <p:cNvSpPr txBox="1"/>
            <p:nvPr/>
          </p:nvSpPr>
          <p:spPr>
            <a:xfrm>
              <a:off x="1719821" y="1986321"/>
              <a:ext cx="1715813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</a:rPr>
                <a:t>Add new block to the blockchain</a:t>
              </a:r>
              <a:endParaRPr lang="ko-KR" altLang="en-US" sz="1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62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0938910" y="197127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CBE4A22-F231-49EC-BEBF-408DB01CD3F0}"/>
              </a:ext>
            </a:extLst>
          </p:cNvPr>
          <p:cNvSpPr/>
          <p:nvPr/>
        </p:nvSpPr>
        <p:spPr>
          <a:xfrm>
            <a:off x="10913927" y="1936487"/>
            <a:ext cx="603968" cy="6039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66" name="Straight Connector 38">
            <a:extLst>
              <a:ext uri="{FF2B5EF4-FFF2-40B4-BE49-F238E27FC236}">
                <a16:creationId xmlns:a16="http://schemas.microsoft.com/office/drawing/2014/main" id="{BD73A433-C37E-4158-852A-E4D7DDCD3B88}"/>
              </a:ext>
            </a:extLst>
          </p:cNvPr>
          <p:cNvCxnSpPr>
            <a:cxnSpLocks/>
          </p:cNvCxnSpPr>
          <p:nvPr/>
        </p:nvCxnSpPr>
        <p:spPr>
          <a:xfrm flipV="1">
            <a:off x="3969201" y="2200128"/>
            <a:ext cx="1451249" cy="911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8">
            <a:extLst>
              <a:ext uri="{FF2B5EF4-FFF2-40B4-BE49-F238E27FC236}">
                <a16:creationId xmlns:a16="http://schemas.microsoft.com/office/drawing/2014/main" id="{BD73A433-C37E-4158-852A-E4D7DDCD3B88}"/>
              </a:ext>
            </a:extLst>
          </p:cNvPr>
          <p:cNvCxnSpPr>
            <a:cxnSpLocks/>
          </p:cNvCxnSpPr>
          <p:nvPr/>
        </p:nvCxnSpPr>
        <p:spPr>
          <a:xfrm flipV="1">
            <a:off x="6524496" y="2200128"/>
            <a:ext cx="1451249" cy="911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38">
            <a:extLst>
              <a:ext uri="{FF2B5EF4-FFF2-40B4-BE49-F238E27FC236}">
                <a16:creationId xmlns:a16="http://schemas.microsoft.com/office/drawing/2014/main" id="{BD73A433-C37E-4158-852A-E4D7DDCD3B88}"/>
              </a:ext>
            </a:extLst>
          </p:cNvPr>
          <p:cNvCxnSpPr>
            <a:cxnSpLocks/>
          </p:cNvCxnSpPr>
          <p:nvPr/>
        </p:nvCxnSpPr>
        <p:spPr>
          <a:xfrm flipV="1">
            <a:off x="9157208" y="2199280"/>
            <a:ext cx="1451249" cy="911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10801991" cy="724247"/>
          </a:xfrm>
        </p:spPr>
        <p:txBody>
          <a:bodyPr/>
          <a:lstStyle/>
          <a:p>
            <a:pPr algn="ctr"/>
            <a:r>
              <a:rPr lang="en-US" dirty="0"/>
              <a:t>How a block is generated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1737360" y="1326924"/>
            <a:ext cx="8961120" cy="2196372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6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t="748" r="173"/>
          <a:stretch/>
        </p:blipFill>
        <p:spPr>
          <a:xfrm>
            <a:off x="2081052" y="1549988"/>
            <a:ext cx="8273736" cy="4281081"/>
          </a:xfrm>
        </p:spPr>
      </p:pic>
      <p:sp>
        <p:nvSpPr>
          <p:cNvPr id="10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 rot="10800000">
            <a:off x="1737360" y="3523296"/>
            <a:ext cx="8961120" cy="2560478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44365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491416" y="2673137"/>
            <a:ext cx="5700584" cy="1569660"/>
            <a:chOff x="6352426" y="2565109"/>
            <a:chExt cx="5700584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352426" y="2565109"/>
              <a:ext cx="5700584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chemeClr val="bg1"/>
                  </a:solidFill>
                </a:rPr>
                <a:t>Step1: Transaction </a:t>
              </a:r>
              <a:r>
                <a:rPr lang="en-US" altLang="ko-KR" sz="4800" b="1" dirty="0">
                  <a:solidFill>
                    <a:schemeClr val="bg1"/>
                  </a:solidFill>
                </a:rPr>
                <a:t>is </a:t>
              </a:r>
              <a:r>
                <a:rPr lang="en-US" altLang="ko-KR" sz="4800" b="1" dirty="0" smtClean="0">
                  <a:solidFill>
                    <a:schemeClr val="bg1"/>
                  </a:solidFill>
                </a:rPr>
                <a:t>initiated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824681" y="3688627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769" y="135376"/>
            <a:ext cx="11573197" cy="724247"/>
          </a:xfrm>
        </p:spPr>
        <p:txBody>
          <a:bodyPr/>
          <a:lstStyle/>
          <a:p>
            <a:r>
              <a:rPr lang="en-US" dirty="0" smtClean="0"/>
              <a:t>Hash</a:t>
            </a:r>
            <a:endParaRPr lang="en-US" dirty="0"/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1BAAC319-573D-4523-A9DE-1043F3E0E080}"/>
              </a:ext>
            </a:extLst>
          </p:cNvPr>
          <p:cNvSpPr txBox="1">
            <a:spLocks/>
          </p:cNvSpPr>
          <p:nvPr/>
        </p:nvSpPr>
        <p:spPr>
          <a:xfrm>
            <a:off x="129294" y="3911429"/>
            <a:ext cx="3989598" cy="32909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Cryptographic Hash Function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텍스트 개체 틀 37">
            <a:extLst>
              <a:ext uri="{FF2B5EF4-FFF2-40B4-BE49-F238E27FC236}">
                <a16:creationId xmlns:a16="http://schemas.microsoft.com/office/drawing/2014/main" id="{033A1D72-A9C4-4919-A9BB-621E45651A5E}"/>
              </a:ext>
            </a:extLst>
          </p:cNvPr>
          <p:cNvSpPr txBox="1">
            <a:spLocks/>
          </p:cNvSpPr>
          <p:nvPr/>
        </p:nvSpPr>
        <p:spPr>
          <a:xfrm>
            <a:off x="129295" y="1063756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Hash Function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2C704074-F328-4611-9EC0-1643323E1460}"/>
              </a:ext>
            </a:extLst>
          </p:cNvPr>
          <p:cNvSpPr/>
          <p:nvPr/>
        </p:nvSpPr>
        <p:spPr>
          <a:xfrm>
            <a:off x="129294" y="1439828"/>
            <a:ext cx="45189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hash function is a mathematical </a:t>
            </a:r>
            <a:r>
              <a:rPr lang="en-US" sz="1600" dirty="0" smtClean="0"/>
              <a:t>function: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input </a:t>
            </a:r>
            <a:r>
              <a:rPr lang="en-US" sz="1600" dirty="0"/>
              <a:t>can be any string of any </a:t>
            </a:r>
            <a:r>
              <a:rPr lang="en-US" sz="1600" dirty="0" smtClean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fixed-sized </a:t>
            </a:r>
            <a:r>
              <a:rPr lang="en-US" sz="1600" dirty="0" smtClean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efficiently computable O(n)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38E7798A-61CE-488D-8ACF-022164CB395C}"/>
              </a:ext>
            </a:extLst>
          </p:cNvPr>
          <p:cNvSpPr/>
          <p:nvPr/>
        </p:nvSpPr>
        <p:spPr>
          <a:xfrm>
            <a:off x="129295" y="4240527"/>
            <a:ext cx="3183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collision </a:t>
            </a:r>
            <a:r>
              <a:rPr lang="en-US" sz="1600" dirty="0" smtClean="0"/>
              <a:t>resistance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Hiding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puzzle friendliness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12664" y="1643961"/>
            <a:ext cx="3862976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A </a:t>
            </a:r>
            <a:r>
              <a:rPr lang="en-US" sz="1600" dirty="0"/>
              <a:t>hash function H is said to be collision resistant if it is infeasible to find two values, x and y, such that x ≠ y, yet H(x) = H(y)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12664" y="3301384"/>
            <a:ext cx="3862976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</a:t>
            </a:r>
            <a:r>
              <a:rPr lang="en-US" sz="1600" dirty="0" smtClean="0"/>
              <a:t>f </a:t>
            </a:r>
            <a:r>
              <a:rPr lang="en-US" sz="1600" dirty="0"/>
              <a:t>we’re given the output of the hash function y = H(x), there’s no feasible way to figure out what the input, x, </a:t>
            </a:r>
            <a:r>
              <a:rPr lang="en-US" sz="1600" dirty="0" smtClean="0"/>
              <a:t>was</a:t>
            </a:r>
          </a:p>
          <a:p>
            <a:r>
              <a:rPr lang="en-US" sz="1600" dirty="0" smtClean="0"/>
              <a:t>Similar input → different output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612664" y="5005913"/>
            <a:ext cx="3862976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Easy to find hash but not very easy</a:t>
            </a:r>
          </a:p>
          <a:p>
            <a:r>
              <a:rPr lang="en-US" sz="1600" dirty="0" smtClean="0"/>
              <a:t>Impossible to find by brute force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612664" y="1270057"/>
            <a:ext cx="3129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12664" y="2932052"/>
            <a:ext cx="3129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33609" y="4636581"/>
            <a:ext cx="3129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82238" y="1063756"/>
            <a:ext cx="4312920" cy="516940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4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540" y="574074"/>
            <a:ext cx="10025449" cy="56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5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DIGITAL SIGNATURES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3E3765-3E50-47B1-B14A-DCB946D912C1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146F23-34D2-4726-AD25-54C2E08C0A81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53729B-0775-4112-A456-ED9E3D3966B0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6" name="Hexagon 5">
            <a:extLst>
              <a:ext uri="{FF2B5EF4-FFF2-40B4-BE49-F238E27FC236}">
                <a16:creationId xmlns:a16="http://schemas.microsoft.com/office/drawing/2014/main" id="{680E1409-2BDF-4030-8A5E-32D8CB36C26A}"/>
              </a:ext>
            </a:extLst>
          </p:cNvPr>
          <p:cNvSpPr/>
          <p:nvPr/>
        </p:nvSpPr>
        <p:spPr>
          <a:xfrm rot="19623142">
            <a:off x="7099855" y="2165412"/>
            <a:ext cx="448056" cy="384048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93651-04A9-4D9E-96B7-C585100710C7}"/>
              </a:ext>
            </a:extLst>
          </p:cNvPr>
          <p:cNvSpPr txBox="1"/>
          <p:nvPr/>
        </p:nvSpPr>
        <p:spPr>
          <a:xfrm>
            <a:off x="7617675" y="2375263"/>
            <a:ext cx="338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 individual</a:t>
            </a:r>
          </a:p>
          <a:p>
            <a:r>
              <a:rPr lang="en-US" sz="1200" dirty="0" smtClean="0"/>
              <a:t>Only </a:t>
            </a:r>
            <a:r>
              <a:rPr lang="en-US" sz="1200" dirty="0"/>
              <a:t>you can make your signature, but anyone who sees it can verify that it’s </a:t>
            </a:r>
            <a:r>
              <a:rPr lang="en-US" sz="1200" dirty="0" smtClean="0"/>
              <a:t>valid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 be used to indicate your agreement or endorsement of a different document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6BEF7-54C3-4F4B-9FE0-5D41B6028763}"/>
              </a:ext>
            </a:extLst>
          </p:cNvPr>
          <p:cNvSpPr txBox="1"/>
          <p:nvPr/>
        </p:nvSpPr>
        <p:spPr>
          <a:xfrm>
            <a:off x="7617675" y="2078833"/>
            <a:ext cx="33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Signature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7582E3-3E3C-4690-8614-A7A6FEB0B880}"/>
              </a:ext>
            </a:extLst>
          </p:cNvPr>
          <p:cNvCxnSpPr/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exagon 9">
            <a:extLst>
              <a:ext uri="{FF2B5EF4-FFF2-40B4-BE49-F238E27FC236}">
                <a16:creationId xmlns:a16="http://schemas.microsoft.com/office/drawing/2014/main" id="{DB0F8FB2-A97D-47E0-9358-B30107B678B1}"/>
              </a:ext>
            </a:extLst>
          </p:cNvPr>
          <p:cNvSpPr/>
          <p:nvPr/>
        </p:nvSpPr>
        <p:spPr>
          <a:xfrm rot="19623142">
            <a:off x="4668870" y="2971981"/>
            <a:ext cx="448056" cy="384048"/>
          </a:xfrm>
          <a:prstGeom prst="hexagon">
            <a:avLst>
              <a:gd name="adj" fmla="val 31719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E35AA-2002-4044-AC88-B8421AC7D3BC}"/>
              </a:ext>
            </a:extLst>
          </p:cNvPr>
          <p:cNvSpPr txBox="1"/>
          <p:nvPr/>
        </p:nvSpPr>
        <p:spPr>
          <a:xfrm>
            <a:off x="1253047" y="3161284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if sig is a valid signature for message under public key pk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33976-356E-4123-B06A-27DD1E74BD4D}"/>
              </a:ext>
            </a:extLst>
          </p:cNvPr>
          <p:cNvSpPr txBox="1"/>
          <p:nvPr/>
        </p:nvSpPr>
        <p:spPr>
          <a:xfrm>
            <a:off x="1253047" y="2884284"/>
            <a:ext cx="33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isValid := verify(pk, message, sig)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594E0F-8D16-4896-A8B3-D01A7DCC3500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29F4FC44-EA66-4FB3-9EF7-E4FEFDC7554F}"/>
              </a:ext>
            </a:extLst>
          </p:cNvPr>
          <p:cNvSpPr/>
          <p:nvPr/>
        </p:nvSpPr>
        <p:spPr>
          <a:xfrm rot="19702009">
            <a:off x="7102192" y="3752917"/>
            <a:ext cx="448056" cy="384048"/>
          </a:xfrm>
          <a:prstGeom prst="hexagon">
            <a:avLst>
              <a:gd name="adj" fmla="val 3096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40D0A-9FE9-4C87-BCE1-A21EEAF2A8CD}"/>
              </a:ext>
            </a:extLst>
          </p:cNvPr>
          <p:cNvSpPr txBox="1"/>
          <p:nvPr/>
        </p:nvSpPr>
        <p:spPr>
          <a:xfrm>
            <a:off x="7617675" y="3956790"/>
            <a:ext cx="3666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takes a key size and generates a key </a:t>
            </a:r>
            <a:r>
              <a:rPr lang="en-US" sz="1200" dirty="0" smtClean="0"/>
              <a:t>pair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 is secret key</a:t>
            </a:r>
          </a:p>
          <a:p>
            <a:r>
              <a:rPr lang="en-US" sz="1200" dirty="0" smtClean="0"/>
              <a:t>Pk </a:t>
            </a:r>
            <a:r>
              <a:rPr lang="en-US" sz="1200" dirty="0"/>
              <a:t>is the public verification </a:t>
            </a:r>
            <a:r>
              <a:rPr lang="en-US" sz="1200" dirty="0" smtClean="0"/>
              <a:t>key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Given </a:t>
            </a:r>
            <a:r>
              <a:rPr lang="en-US" sz="1200" dirty="0"/>
              <a:t>to </a:t>
            </a:r>
            <a:r>
              <a:rPr lang="en-US" sz="1200" dirty="0" smtClean="0"/>
              <a:t>everybody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Anyone </a:t>
            </a:r>
            <a:r>
              <a:rPr lang="en-US" sz="1200" dirty="0"/>
              <a:t>with this key can verify your </a:t>
            </a:r>
            <a:r>
              <a:rPr lang="en-US" sz="1200" dirty="0" smtClean="0"/>
              <a:t>signature</a:t>
            </a:r>
            <a:r>
              <a:rPr lang="en-US" sz="1200" dirty="0"/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0471F-59FD-4441-9F70-D892B10A2690}"/>
              </a:ext>
            </a:extLst>
          </p:cNvPr>
          <p:cNvSpPr txBox="1"/>
          <p:nvPr/>
        </p:nvSpPr>
        <p:spPr>
          <a:xfrm>
            <a:off x="7607723" y="3680198"/>
            <a:ext cx="33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(sk, pk) := generateKeys(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keysize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8B10AA-48D8-4154-A0E8-015F54BF26C6}"/>
              </a:ext>
            </a:extLst>
          </p:cNvPr>
          <p:cNvCxnSpPr/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exagon 17">
            <a:extLst>
              <a:ext uri="{FF2B5EF4-FFF2-40B4-BE49-F238E27FC236}">
                <a16:creationId xmlns:a16="http://schemas.microsoft.com/office/drawing/2014/main" id="{9196A22C-E5CC-415B-8EAB-183C4A585C00}"/>
              </a:ext>
            </a:extLst>
          </p:cNvPr>
          <p:cNvSpPr/>
          <p:nvPr/>
        </p:nvSpPr>
        <p:spPr>
          <a:xfrm rot="19747498">
            <a:off x="4682468" y="4441952"/>
            <a:ext cx="448284" cy="384582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54835B-BC3E-4643-A870-E2BA4A67BA8A}"/>
              </a:ext>
            </a:extLst>
          </p:cNvPr>
          <p:cNvSpPr txBox="1"/>
          <p:nvPr/>
        </p:nvSpPr>
        <p:spPr>
          <a:xfrm>
            <a:off x="1253047" y="4634246"/>
            <a:ext cx="338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bitcoin we need sig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Pk = username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Sk = password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Address = sha256(Pk)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Sk needs to be safe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Cold store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F19CD-359C-47B4-BA6B-413203318A95}"/>
              </a:ext>
            </a:extLst>
          </p:cNvPr>
          <p:cNvSpPr txBox="1"/>
          <p:nvPr/>
        </p:nvSpPr>
        <p:spPr>
          <a:xfrm>
            <a:off x="1253047" y="4357246"/>
            <a:ext cx="33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Extra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313E3F-4A52-4662-9021-F3B9753AFEAD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50E977-FA38-4AF2-B76C-BAD9D8260759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78F434-7970-4BE9-A73C-819DFDC2A37A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Signature</a:t>
              </a:r>
              <a:r>
                <a:rPr lang="en-US" altLang="ko-KR" sz="2700" dirty="0" smtClean="0"/>
                <a:t> </a:t>
              </a:r>
              <a:endParaRPr lang="ko-KR" altLang="en-US" sz="27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4B34B1-69BB-438A-8E42-C0E05D7547B8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Verify</a:t>
              </a:r>
              <a:endParaRPr lang="ko-KR" alt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B0A4FE-511F-40B0-990C-2D25F1CBC198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/>
                <a:t>Key</a:t>
              </a:r>
              <a:endParaRPr lang="ko-KR" altLang="en-US" sz="24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E9BFF2-7ACF-4452-9DB5-CDBC6A995F4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/>
                <a:t>Sign</a:t>
              </a:r>
              <a:endParaRPr lang="ko-KR" altLang="en-US" sz="20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7519012-E653-4F17-97E2-63C19A0AD8E7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Extra</a:t>
              </a:r>
              <a:endParaRPr lang="ko-KR" altLang="en-US" sz="2700" dirty="0"/>
            </a:p>
          </p:txBody>
        </p:sp>
      </p:grpSp>
      <p:sp>
        <p:nvSpPr>
          <p:cNvPr id="28" name="Hexagon 27">
            <a:extLst>
              <a:ext uri="{FF2B5EF4-FFF2-40B4-BE49-F238E27FC236}">
                <a16:creationId xmlns:a16="http://schemas.microsoft.com/office/drawing/2014/main" id="{D7D3C59E-2726-4DFC-B460-20AEB61ACB97}"/>
              </a:ext>
            </a:extLst>
          </p:cNvPr>
          <p:cNvSpPr/>
          <p:nvPr/>
        </p:nvSpPr>
        <p:spPr>
          <a:xfrm rot="19623142">
            <a:off x="7101512" y="5157798"/>
            <a:ext cx="448056" cy="377951"/>
          </a:xfrm>
          <a:prstGeom prst="hexagon">
            <a:avLst>
              <a:gd name="adj" fmla="val 31328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623879-2468-41DA-921C-589A8B029A38}"/>
              </a:ext>
            </a:extLst>
          </p:cNvPr>
          <p:cNvSpPr txBox="1"/>
          <p:nvPr/>
        </p:nvSpPr>
        <p:spPr>
          <a:xfrm>
            <a:off x="7617675" y="5354658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takes a message and a secret </a:t>
            </a:r>
            <a:r>
              <a:rPr lang="en-US" sz="1200" dirty="0" smtClean="0"/>
              <a:t>key</a:t>
            </a:r>
          </a:p>
          <a:p>
            <a:r>
              <a:rPr lang="en-US" sz="1200" dirty="0"/>
              <a:t>outputs a signature for message under sk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D5B3A-0A7D-45DD-AB6B-24CCA88BA834}"/>
              </a:ext>
            </a:extLst>
          </p:cNvPr>
          <p:cNvSpPr txBox="1"/>
          <p:nvPr/>
        </p:nvSpPr>
        <p:spPr>
          <a:xfrm>
            <a:off x="7607723" y="5066348"/>
            <a:ext cx="33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 := sign(sk, message)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391A4C-F2AA-4726-8663-52E9630A7BB6}"/>
              </a:ext>
            </a:extLst>
          </p:cNvPr>
          <p:cNvCxnSpPr/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8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065" y="611659"/>
            <a:ext cx="10149016" cy="57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491416" y="2303805"/>
            <a:ext cx="5700584" cy="2308324"/>
            <a:chOff x="6352426" y="2195777"/>
            <a:chExt cx="5700584" cy="23083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352426" y="2195777"/>
              <a:ext cx="5700584" cy="2308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Step2: Transaction is validated and broadcast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824681" y="3688627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04532" y="2857630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preface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824681" y="3688627"/>
            <a:ext cx="513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Issues that led to the creation of the </a:t>
            </a:r>
            <a:r>
              <a:rPr lang="en-US" dirty="0" err="1" smtClean="0">
                <a:solidFill>
                  <a:schemeClr val="bg1"/>
                </a:solidFill>
              </a:rPr>
              <a:t>BlockChain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Broadcast &amp; verify </a:t>
            </a:r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9F8ED4-D493-4569-B0EC-558F337CC98B}"/>
              </a:ext>
            </a:extLst>
          </p:cNvPr>
          <p:cNvSpPr/>
          <p:nvPr/>
        </p:nvSpPr>
        <p:spPr>
          <a:xfrm>
            <a:off x="9958717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C4A58B-7EBE-45E6-A5D8-602EBF410DD4}"/>
              </a:ext>
            </a:extLst>
          </p:cNvPr>
          <p:cNvSpPr/>
          <p:nvPr/>
        </p:nvSpPr>
        <p:spPr>
          <a:xfrm>
            <a:off x="934772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F0F53E-0E01-4B73-A5B3-4D84BFB75242}"/>
              </a:ext>
            </a:extLst>
          </p:cNvPr>
          <p:cNvSpPr/>
          <p:nvPr/>
        </p:nvSpPr>
        <p:spPr>
          <a:xfrm>
            <a:off x="3190758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B1A48C-CE05-45EB-A351-8D8FB0C1E815}"/>
              </a:ext>
            </a:extLst>
          </p:cNvPr>
          <p:cNvSpPr/>
          <p:nvPr/>
        </p:nvSpPr>
        <p:spPr>
          <a:xfrm>
            <a:off x="5446744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E74F816-0D48-4047-8AE1-670C59DEC6B0}"/>
              </a:ext>
            </a:extLst>
          </p:cNvPr>
          <p:cNvSpPr/>
          <p:nvPr/>
        </p:nvSpPr>
        <p:spPr>
          <a:xfrm>
            <a:off x="7702730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66DA00-A0BD-4A0F-95E4-E37FDC7D6876}"/>
              </a:ext>
            </a:extLst>
          </p:cNvPr>
          <p:cNvGrpSpPr/>
          <p:nvPr/>
        </p:nvGrpSpPr>
        <p:grpSpPr>
          <a:xfrm>
            <a:off x="1983779" y="2685555"/>
            <a:ext cx="1456483" cy="436028"/>
            <a:chOff x="2906464" y="3248298"/>
            <a:chExt cx="1886168" cy="56466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453FE2-C092-48C7-81F8-3AAEA800BA8C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1F60499-8EC7-42B8-8ABD-547E6BBC3E50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169596-FA3A-4FED-BF00-A2D3C2CA7CC5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7F8A02-B6CC-4A16-8F16-F3EC8B0BFF4D}"/>
              </a:ext>
            </a:extLst>
          </p:cNvPr>
          <p:cNvGrpSpPr/>
          <p:nvPr/>
        </p:nvGrpSpPr>
        <p:grpSpPr>
          <a:xfrm>
            <a:off x="4239765" y="2685555"/>
            <a:ext cx="1456483" cy="436028"/>
            <a:chOff x="2906464" y="3248298"/>
            <a:chExt cx="1886168" cy="56466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CE6C775-AFF8-4EB7-8667-16634F8A6FD5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6CA46B4-331D-41DA-B1E9-C3650EFF5373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632A802-3551-43E5-9FB8-2E53BECC3CFC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7D9BE3-0439-4B41-A90E-F64A9F794BC1}"/>
              </a:ext>
            </a:extLst>
          </p:cNvPr>
          <p:cNvGrpSpPr/>
          <p:nvPr/>
        </p:nvGrpSpPr>
        <p:grpSpPr>
          <a:xfrm>
            <a:off x="6495751" y="2685555"/>
            <a:ext cx="1456483" cy="436028"/>
            <a:chOff x="2906464" y="3248298"/>
            <a:chExt cx="1886168" cy="56466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C43617-6786-45DB-BD04-A080F9E5B2C6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6E8CCC-A76A-4DE4-BEA6-0DFB2FC6DFF9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009A02A-D3DF-4B3A-90F5-7C36102AF9EF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CDC4F-0AB5-4558-8654-BBE52D983B88}"/>
              </a:ext>
            </a:extLst>
          </p:cNvPr>
          <p:cNvGrpSpPr/>
          <p:nvPr/>
        </p:nvGrpSpPr>
        <p:grpSpPr>
          <a:xfrm>
            <a:off x="8751737" y="2685555"/>
            <a:ext cx="1456483" cy="436028"/>
            <a:chOff x="2906464" y="3248298"/>
            <a:chExt cx="1886168" cy="56466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30FBA2-5C10-4D5B-8F11-973F277B9BD8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7690388-3069-4A3E-B982-D8D44ADBCE8E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D8AB89F-3A2F-487B-BD6B-C78C82E5B846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2B8DB4-E5C1-4EFA-ACA0-4529878B4B15}"/>
              </a:ext>
            </a:extLst>
          </p:cNvPr>
          <p:cNvGrpSpPr/>
          <p:nvPr/>
        </p:nvGrpSpPr>
        <p:grpSpPr>
          <a:xfrm>
            <a:off x="-5096" y="2685555"/>
            <a:ext cx="1189372" cy="436028"/>
            <a:chOff x="-5096" y="2714130"/>
            <a:chExt cx="1189372" cy="43602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EAF8646-3245-4756-8FDA-BB41A7F10DC0}"/>
                </a:ext>
              </a:extLst>
            </p:cNvPr>
            <p:cNvSpPr/>
            <p:nvPr/>
          </p:nvSpPr>
          <p:spPr>
            <a:xfrm>
              <a:off x="123162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0EFAF4E-AF54-4DF3-B4E9-E492818EC9C1}"/>
                </a:ext>
              </a:extLst>
            </p:cNvPr>
            <p:cNvSpPr/>
            <p:nvPr/>
          </p:nvSpPr>
          <p:spPr>
            <a:xfrm>
              <a:off x="518532" y="2864608"/>
              <a:ext cx="665744" cy="1296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20F0551-8190-429B-AF29-923FAE1DB67C}"/>
                </a:ext>
              </a:extLst>
            </p:cNvPr>
            <p:cNvSpPr/>
            <p:nvPr/>
          </p:nvSpPr>
          <p:spPr>
            <a:xfrm>
              <a:off x="-5096" y="2867306"/>
              <a:ext cx="398632" cy="129676"/>
            </a:xfrm>
            <a:custGeom>
              <a:avLst/>
              <a:gdLst>
                <a:gd name="connsiteX0" fmla="*/ 0 w 398632"/>
                <a:gd name="connsiteY0" fmla="*/ 0 h 129676"/>
                <a:gd name="connsiteX1" fmla="*/ 333794 w 398632"/>
                <a:gd name="connsiteY1" fmla="*/ 0 h 129676"/>
                <a:gd name="connsiteX2" fmla="*/ 398632 w 398632"/>
                <a:gd name="connsiteY2" fmla="*/ 64838 h 129676"/>
                <a:gd name="connsiteX3" fmla="*/ 333794 w 398632"/>
                <a:gd name="connsiteY3" fmla="*/ 129676 h 129676"/>
                <a:gd name="connsiteX4" fmla="*/ 0 w 398632"/>
                <a:gd name="connsiteY4" fmla="*/ 129676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32" h="129676">
                  <a:moveTo>
                    <a:pt x="0" y="0"/>
                  </a:moveTo>
                  <a:lnTo>
                    <a:pt x="333794" y="0"/>
                  </a:lnTo>
                  <a:cubicBezTo>
                    <a:pt x="369603" y="0"/>
                    <a:pt x="398632" y="29029"/>
                    <a:pt x="398632" y="64838"/>
                  </a:cubicBezTo>
                  <a:cubicBezTo>
                    <a:pt x="398632" y="100647"/>
                    <a:pt x="369603" y="129676"/>
                    <a:pt x="333794" y="129676"/>
                  </a:cubicBezTo>
                  <a:lnTo>
                    <a:pt x="0" y="129676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B274B2D-F2D8-4E8A-A517-8FAF07AE15BA}"/>
              </a:ext>
            </a:extLst>
          </p:cNvPr>
          <p:cNvGrpSpPr/>
          <p:nvPr/>
        </p:nvGrpSpPr>
        <p:grpSpPr>
          <a:xfrm>
            <a:off x="11007725" y="2685555"/>
            <a:ext cx="1194361" cy="436028"/>
            <a:chOff x="11007725" y="2714130"/>
            <a:chExt cx="1194361" cy="436028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9EEB0C1-AAE3-4E1A-B60A-3E235720EDF1}"/>
                </a:ext>
              </a:extLst>
            </p:cNvPr>
            <p:cNvSpPr/>
            <p:nvPr/>
          </p:nvSpPr>
          <p:spPr>
            <a:xfrm>
              <a:off x="11403094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E1644CD-C45B-4B94-BC33-124353F38532}"/>
                </a:ext>
              </a:extLst>
            </p:cNvPr>
            <p:cNvSpPr/>
            <p:nvPr/>
          </p:nvSpPr>
          <p:spPr>
            <a:xfrm>
              <a:off x="11798464" y="2864608"/>
              <a:ext cx="403622" cy="129676"/>
            </a:xfrm>
            <a:custGeom>
              <a:avLst/>
              <a:gdLst>
                <a:gd name="connsiteX0" fmla="*/ 64838 w 403622"/>
                <a:gd name="connsiteY0" fmla="*/ 0 h 129676"/>
                <a:gd name="connsiteX1" fmla="*/ 403622 w 403622"/>
                <a:gd name="connsiteY1" fmla="*/ 0 h 129676"/>
                <a:gd name="connsiteX2" fmla="*/ 403622 w 403622"/>
                <a:gd name="connsiteY2" fmla="*/ 129676 h 129676"/>
                <a:gd name="connsiteX3" fmla="*/ 64838 w 403622"/>
                <a:gd name="connsiteY3" fmla="*/ 129676 h 129676"/>
                <a:gd name="connsiteX4" fmla="*/ 0 w 403622"/>
                <a:gd name="connsiteY4" fmla="*/ 64838 h 129676"/>
                <a:gd name="connsiteX5" fmla="*/ 64838 w 403622"/>
                <a:gd name="connsiteY5" fmla="*/ 0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22" h="129676">
                  <a:moveTo>
                    <a:pt x="64838" y="0"/>
                  </a:moveTo>
                  <a:lnTo>
                    <a:pt x="403622" y="0"/>
                  </a:lnTo>
                  <a:lnTo>
                    <a:pt x="403622" y="129676"/>
                  </a:lnTo>
                  <a:lnTo>
                    <a:pt x="64838" y="129676"/>
                  </a:lnTo>
                  <a:cubicBezTo>
                    <a:pt x="29029" y="129676"/>
                    <a:pt x="0" y="100647"/>
                    <a:pt x="0" y="64838"/>
                  </a:cubicBezTo>
                  <a:cubicBezTo>
                    <a:pt x="0" y="29029"/>
                    <a:pt x="29029" y="0"/>
                    <a:pt x="64838" y="0"/>
                  </a:cubicBez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047224B-846D-4850-9BE5-557EE4001753}"/>
                </a:ext>
              </a:extLst>
            </p:cNvPr>
            <p:cNvSpPr/>
            <p:nvPr/>
          </p:nvSpPr>
          <p:spPr>
            <a:xfrm>
              <a:off x="11007725" y="2867306"/>
              <a:ext cx="665743" cy="1296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1B8E895-D9F5-41AB-9B49-E314AA5A30A7}"/>
              </a:ext>
            </a:extLst>
          </p:cNvPr>
          <p:cNvSpPr txBox="1"/>
          <p:nvPr/>
        </p:nvSpPr>
        <p:spPr>
          <a:xfrm>
            <a:off x="1046657" y="2700816"/>
            <a:ext cx="10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000" b="1" dirty="0" smtClean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7BDF96-4036-499F-8A45-C243102376F0}"/>
              </a:ext>
            </a:extLst>
          </p:cNvPr>
          <p:cNvGrpSpPr/>
          <p:nvPr/>
        </p:nvGrpSpPr>
        <p:grpSpPr>
          <a:xfrm>
            <a:off x="765328" y="3831581"/>
            <a:ext cx="1620194" cy="461665"/>
            <a:chOff x="3009839" y="4115790"/>
            <a:chExt cx="1886852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7F834EE-52D2-4B4E-A820-6A626086BA17}"/>
                </a:ext>
              </a:extLst>
            </p:cNvPr>
            <p:cNvSpPr txBox="1"/>
            <p:nvPr/>
          </p:nvSpPr>
          <p:spPr>
            <a:xfrm>
              <a:off x="3009839" y="4115790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Each node executes several transactions.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B54EC7-DAFA-4BCD-B1DC-00C4186C4E4C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5C496EE-E6FE-4F75-A921-5320372C0645}"/>
              </a:ext>
            </a:extLst>
          </p:cNvPr>
          <p:cNvSpPr txBox="1"/>
          <p:nvPr/>
        </p:nvSpPr>
        <p:spPr>
          <a:xfrm>
            <a:off x="2952442" y="3832247"/>
            <a:ext cx="162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Informs the other connected nodes.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3A0028-B892-4237-97B2-2B5CB2F15081}"/>
              </a:ext>
            </a:extLst>
          </p:cNvPr>
          <p:cNvSpPr txBox="1"/>
          <p:nvPr/>
        </p:nvSpPr>
        <p:spPr>
          <a:xfrm>
            <a:off x="5248024" y="3831581"/>
            <a:ext cx="162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They also keep these transactions.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B4166E-32F1-41CA-9B23-D5F48ADFABF1}"/>
              </a:ext>
            </a:extLst>
          </p:cNvPr>
          <p:cNvSpPr txBox="1"/>
          <p:nvPr/>
        </p:nvSpPr>
        <p:spPr>
          <a:xfrm>
            <a:off x="7464414" y="3831581"/>
            <a:ext cx="1620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Eventually something called a memory pool is created.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DE09AF-C182-44CD-A1D7-41908E95F1A7}"/>
              </a:ext>
            </a:extLst>
          </p:cNvPr>
          <p:cNvSpPr txBox="1"/>
          <p:nvPr/>
        </p:nvSpPr>
        <p:spPr>
          <a:xfrm>
            <a:off x="9812850" y="3831580"/>
            <a:ext cx="1620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Each node checks the transactions it receives to make sure they are correct.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1B8E895-D9F5-41AB-9B49-E314AA5A30A7}"/>
              </a:ext>
            </a:extLst>
          </p:cNvPr>
          <p:cNvSpPr txBox="1"/>
          <p:nvPr/>
        </p:nvSpPr>
        <p:spPr>
          <a:xfrm>
            <a:off x="3282290" y="2685555"/>
            <a:ext cx="10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000" b="1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B8E895-D9F5-41AB-9B49-E314AA5A30A7}"/>
              </a:ext>
            </a:extLst>
          </p:cNvPr>
          <p:cNvSpPr txBox="1"/>
          <p:nvPr/>
        </p:nvSpPr>
        <p:spPr>
          <a:xfrm>
            <a:off x="5558605" y="2701612"/>
            <a:ext cx="10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000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B8E895-D9F5-41AB-9B49-E314AA5A30A7}"/>
              </a:ext>
            </a:extLst>
          </p:cNvPr>
          <p:cNvSpPr txBox="1"/>
          <p:nvPr/>
        </p:nvSpPr>
        <p:spPr>
          <a:xfrm>
            <a:off x="7814592" y="2685555"/>
            <a:ext cx="10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000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B8E895-D9F5-41AB-9B49-E314AA5A30A7}"/>
              </a:ext>
            </a:extLst>
          </p:cNvPr>
          <p:cNvSpPr txBox="1"/>
          <p:nvPr/>
        </p:nvSpPr>
        <p:spPr>
          <a:xfrm>
            <a:off x="10079180" y="2685555"/>
            <a:ext cx="10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altLang="ko-KR" sz="2000" b="1" dirty="0" smtClean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491416" y="2673137"/>
            <a:ext cx="5700584" cy="1569660"/>
            <a:chOff x="6352426" y="2565109"/>
            <a:chExt cx="5700584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352426" y="2565109"/>
              <a:ext cx="5700584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chemeClr val="bg1"/>
                  </a:solidFill>
                </a:rPr>
                <a:t>Step</a:t>
              </a:r>
              <a:r>
                <a:rPr lang="fa-IR" altLang="ko-KR" sz="4800" b="1" dirty="0" smtClean="0">
                  <a:solidFill>
                    <a:schemeClr val="bg1"/>
                  </a:solidFill>
                </a:rPr>
                <a:t>3</a:t>
              </a:r>
              <a:r>
                <a:rPr lang="en-US" altLang="ko-KR" sz="4800" b="1" dirty="0">
                  <a:solidFill>
                    <a:schemeClr val="bg1"/>
                  </a:solidFill>
                </a:rPr>
                <a:t>: Find new block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824681" y="3688627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1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Attacks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3C40B-E1B9-4CA0-AB88-4D71D6A5F2B7}"/>
              </a:ext>
            </a:extLst>
          </p:cNvPr>
          <p:cNvGrpSpPr/>
          <p:nvPr/>
        </p:nvGrpSpPr>
        <p:grpSpPr>
          <a:xfrm>
            <a:off x="5181165" y="1801421"/>
            <a:ext cx="1685515" cy="4334795"/>
            <a:chOff x="3736544" y="1720397"/>
            <a:chExt cx="1579250" cy="40615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376356-9907-49A4-9B0B-9A75F630C22C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7628FC7C-F398-4692-9B7E-A1683197E411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BE2523FC-D116-43F7-ACDE-1B89764DED55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ECC77CFD-7D39-4E9C-B526-7CC70F45281C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989DB3E8-0A5B-4141-870B-ECED6813B0EE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57BED3-2E15-46E2-B8D6-989364DEED6F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5B26C4B3-CB73-4B25-8886-42F6E8380A35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9E942509-38F9-46B8-B738-CEE8A322AD7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B598D879-B146-4017-820D-3FE11669704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BDD93F75-E20E-481A-8298-11EC3589671A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951961-DBF8-4A43-AB48-1BEE0DE91F2E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26E4D1EB-B62D-499E-9461-C479DF82CFD9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2A65FC57-072E-4BB2-AD33-CC0FC31739F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AB51E0B7-1FAF-4A1A-83D8-E223D65A20CE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C43D15A5-EF8E-47E8-A49E-3BAD7B9A0E51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3722D1-17E3-445B-A0E5-22384D96C4B4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8" name="Flowchart: Decision 7">
                <a:extLst>
                  <a:ext uri="{FF2B5EF4-FFF2-40B4-BE49-F238E27FC236}">
                    <a16:creationId xmlns:a16="http://schemas.microsoft.com/office/drawing/2014/main" id="{23B4C5C6-96D1-44F5-8055-0370CE0147CD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1709B107-1ADA-41A7-A242-ECD24D1D4B4D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DA82BA05-DAC1-45B3-A394-0AFB4C841BA3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CB9C61CF-FE7E-4AF4-B1D4-DEC58A37DC7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7E5226-8323-40D7-A47E-D9DF35A5AFB2}"/>
              </a:ext>
            </a:extLst>
          </p:cNvPr>
          <p:cNvGrpSpPr/>
          <p:nvPr/>
        </p:nvGrpSpPr>
        <p:grpSpPr>
          <a:xfrm>
            <a:off x="7185104" y="1925760"/>
            <a:ext cx="4121771" cy="553998"/>
            <a:chOff x="3017859" y="4283314"/>
            <a:chExt cx="1886852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C2C0FC-02A1-4F33-B84A-B1E76441281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Not, Because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they are signed and we need a private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key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818B2-F9AB-4225-A3EB-3B6FE580953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To be stolen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3BD0E8-2682-4A4F-A211-E08922A02A82}"/>
              </a:ext>
            </a:extLst>
          </p:cNvPr>
          <p:cNvGrpSpPr/>
          <p:nvPr/>
        </p:nvGrpSpPr>
        <p:grpSpPr>
          <a:xfrm>
            <a:off x="7285932" y="4828265"/>
            <a:ext cx="4121771" cy="553998"/>
            <a:chOff x="3017859" y="4283314"/>
            <a:chExt cx="1886852" cy="55399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580046-CCF2-4A84-A0CB-A7D626D39F01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Check in mem pool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9E098F-1441-4D9C-9BE0-FF3505CB5C0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accent2"/>
                  </a:solidFill>
                  <a:cs typeface="Arial" pitchFamily="34" charset="0"/>
                </a:rPr>
                <a:t>Double Spend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FE959B-63B3-48F9-834D-D42D9D133B8A}"/>
              </a:ext>
            </a:extLst>
          </p:cNvPr>
          <p:cNvGrpSpPr/>
          <p:nvPr/>
        </p:nvGrpSpPr>
        <p:grpSpPr>
          <a:xfrm>
            <a:off x="738803" y="3757081"/>
            <a:ext cx="4175329" cy="738664"/>
            <a:chOff x="3017859" y="4283314"/>
            <a:chExt cx="1890849" cy="7386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8318F2-ED14-4D17-95FE-2961352DA1C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If one denies it, despite the many nodes, the others fix it while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updating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D75F56-0D61-4FC3-B11A-5DCBDF1C154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accent3"/>
                  </a:solidFill>
                  <a:cs typeface="Arial" pitchFamily="34" charset="0"/>
                </a:rPr>
                <a:t>DOS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37" name="Donut 24">
            <a:extLst>
              <a:ext uri="{FF2B5EF4-FFF2-40B4-BE49-F238E27FC236}">
                <a16:creationId xmlns:a16="http://schemas.microsoft.com/office/drawing/2014/main" id="{8C54F236-6321-4087-B8BB-04256945AABA}"/>
              </a:ext>
            </a:extLst>
          </p:cNvPr>
          <p:cNvSpPr/>
          <p:nvPr/>
        </p:nvSpPr>
        <p:spPr>
          <a:xfrm>
            <a:off x="4361189" y="2848401"/>
            <a:ext cx="501263" cy="50534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8EE20353-0629-450C-B232-2F82D217ABCA}"/>
              </a:ext>
            </a:extLst>
          </p:cNvPr>
          <p:cNvSpPr>
            <a:spLocks noChangeAspect="1"/>
          </p:cNvSpPr>
          <p:nvPr/>
        </p:nvSpPr>
        <p:spPr>
          <a:xfrm>
            <a:off x="7363534" y="5500220"/>
            <a:ext cx="359923" cy="47175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자유형 151">
            <a:extLst>
              <a:ext uri="{FF2B5EF4-FFF2-40B4-BE49-F238E27FC236}">
                <a16:creationId xmlns:a16="http://schemas.microsoft.com/office/drawing/2014/main" id="{7CE3DC2B-4500-4E23-AAA1-EFF1ED74D244}"/>
              </a:ext>
            </a:extLst>
          </p:cNvPr>
          <p:cNvSpPr/>
          <p:nvPr/>
        </p:nvSpPr>
        <p:spPr>
          <a:xfrm>
            <a:off x="7255329" y="3022378"/>
            <a:ext cx="468128" cy="491333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7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Fork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C7FD0-9464-4673-82F3-AE98B6DC24CF}"/>
              </a:ext>
            </a:extLst>
          </p:cNvPr>
          <p:cNvSpPr/>
          <p:nvPr/>
        </p:nvSpPr>
        <p:spPr>
          <a:xfrm>
            <a:off x="766119" y="1816574"/>
            <a:ext cx="2501658" cy="178100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CC8F47-AF66-41CF-ABD6-3A0C7DB634D8}"/>
              </a:ext>
            </a:extLst>
          </p:cNvPr>
          <p:cNvSpPr/>
          <p:nvPr/>
        </p:nvSpPr>
        <p:spPr>
          <a:xfrm>
            <a:off x="3570119" y="1816572"/>
            <a:ext cx="2376264" cy="15856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81F006-1ED9-4D80-B45B-5F560C132E6A}"/>
              </a:ext>
            </a:extLst>
          </p:cNvPr>
          <p:cNvSpPr/>
          <p:nvPr/>
        </p:nvSpPr>
        <p:spPr>
          <a:xfrm>
            <a:off x="6278777" y="1816572"/>
            <a:ext cx="2376264" cy="22555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6C3156-C50C-4C42-98EC-A4E23097AD9A}"/>
              </a:ext>
            </a:extLst>
          </p:cNvPr>
          <p:cNvSpPr/>
          <p:nvPr/>
        </p:nvSpPr>
        <p:spPr>
          <a:xfrm>
            <a:off x="4843849" y="4424084"/>
            <a:ext cx="3987781" cy="225680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119394D-F494-4E61-A8CF-AC51DD40E74E}"/>
              </a:ext>
            </a:extLst>
          </p:cNvPr>
          <p:cNvSpPr/>
          <p:nvPr/>
        </p:nvSpPr>
        <p:spPr>
          <a:xfrm>
            <a:off x="3152923" y="2398627"/>
            <a:ext cx="74776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9952F6C-4A90-455F-BAB6-1A5500B98D6C}"/>
              </a:ext>
            </a:extLst>
          </p:cNvPr>
          <p:cNvSpPr/>
          <p:nvPr/>
        </p:nvSpPr>
        <p:spPr>
          <a:xfrm>
            <a:off x="5845990" y="2398627"/>
            <a:ext cx="74776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505751-0D5A-46A3-B1AD-248ADDC3C011}"/>
              </a:ext>
            </a:extLst>
          </p:cNvPr>
          <p:cNvSpPr/>
          <p:nvPr/>
        </p:nvSpPr>
        <p:spPr>
          <a:xfrm>
            <a:off x="766119" y="1805939"/>
            <a:ext cx="2501658" cy="4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Definition</a:t>
            </a:r>
            <a:r>
              <a:rPr lang="en-US" altLang="ko-KR" sz="2700" dirty="0" smtClean="0">
                <a:solidFill>
                  <a:schemeClr val="tx1"/>
                </a:solidFill>
              </a:rPr>
              <a:t> 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75B9-090B-4253-92C8-E7A0452A87D0}"/>
              </a:ext>
            </a:extLst>
          </p:cNvPr>
          <p:cNvSpPr/>
          <p:nvPr/>
        </p:nvSpPr>
        <p:spPr>
          <a:xfrm>
            <a:off x="3570383" y="1805939"/>
            <a:ext cx="23760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types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B7431-07B4-4760-9D63-81A84148A0FB}"/>
              </a:ext>
            </a:extLst>
          </p:cNvPr>
          <p:cNvSpPr/>
          <p:nvPr/>
        </p:nvSpPr>
        <p:spPr>
          <a:xfrm>
            <a:off x="6279041" y="1796905"/>
            <a:ext cx="237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Temporary forks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92E70-E23A-47D1-A088-C227D5D9A73E}"/>
              </a:ext>
            </a:extLst>
          </p:cNvPr>
          <p:cNvSpPr/>
          <p:nvPr/>
        </p:nvSpPr>
        <p:spPr>
          <a:xfrm>
            <a:off x="4843849" y="4424082"/>
            <a:ext cx="3987781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Hard fork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E3B2AF-154B-46DC-976D-9C5303B379C8}"/>
              </a:ext>
            </a:extLst>
          </p:cNvPr>
          <p:cNvSpPr txBox="1"/>
          <p:nvPr/>
        </p:nvSpPr>
        <p:spPr>
          <a:xfrm>
            <a:off x="766119" y="2397247"/>
            <a:ext cx="2386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fork is a condition that occurs when two different versions of the blockchain exist. It is acceptable in some conditions, and detrimental in a few others.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A3AA6-BDB1-4EBC-9530-98A4ED248BE3}"/>
              </a:ext>
            </a:extLst>
          </p:cNvPr>
          <p:cNvSpPr txBox="1"/>
          <p:nvPr/>
        </p:nvSpPr>
        <p:spPr>
          <a:xfrm>
            <a:off x="3843940" y="2323911"/>
            <a:ext cx="182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Temporary </a:t>
            </a:r>
            <a:r>
              <a:rPr lang="en-US" sz="1200" dirty="0" smtClean="0"/>
              <a:t>forks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Soft forks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Hard </a:t>
            </a:r>
            <a:r>
              <a:rPr lang="en-US" sz="1200" dirty="0"/>
              <a:t>forks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C3876-0DAD-457C-8ACE-42D11A49EA12}"/>
              </a:ext>
            </a:extLst>
          </p:cNvPr>
          <p:cNvSpPr txBox="1"/>
          <p:nvPr/>
        </p:nvSpPr>
        <p:spPr>
          <a:xfrm>
            <a:off x="6472217" y="2397247"/>
            <a:ext cx="2182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Because of the distributed nature of Bitcoin, F</a:t>
            </a:r>
            <a:r>
              <a:rPr lang="en-US" sz="1200" dirty="0" smtClean="0"/>
              <a:t>orks </a:t>
            </a:r>
            <a:r>
              <a:rPr lang="en-US" sz="1200" dirty="0"/>
              <a:t>can </a:t>
            </a:r>
            <a:r>
              <a:rPr lang="en-US" sz="1200" dirty="0" smtClean="0"/>
              <a:t>occur.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two nodes simultaneously announce a valid </a:t>
            </a:r>
            <a:r>
              <a:rPr lang="en-US" sz="1200" dirty="0" smtClean="0"/>
              <a:t>block.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Bitcoin network only by accepting the longest </a:t>
            </a:r>
            <a:r>
              <a:rPr lang="en-US" sz="1200" dirty="0" smtClean="0"/>
              <a:t>chain.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A4B824-453A-4931-B7FA-8135963B110A}"/>
              </a:ext>
            </a:extLst>
          </p:cNvPr>
          <p:cNvSpPr txBox="1"/>
          <p:nvPr/>
        </p:nvSpPr>
        <p:spPr>
          <a:xfrm>
            <a:off x="5058032" y="5020208"/>
            <a:ext cx="3557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hard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fork, invalidates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previously valid blocks and requires all users to upgrade.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transaction types are sometimes added as a soft fork, and any changes such as block structure changes or major protocol changes result in a hard fork.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4C61BE1E-B7D1-4578-9C85-FF94AF124E83}"/>
              </a:ext>
            </a:extLst>
          </p:cNvPr>
          <p:cNvSpPr/>
          <p:nvPr/>
        </p:nvSpPr>
        <p:spPr>
          <a:xfrm>
            <a:off x="8986389" y="1805940"/>
            <a:ext cx="2404844" cy="396947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2C881E85-FB21-458B-851A-02539F471AB6}"/>
              </a:ext>
            </a:extLst>
          </p:cNvPr>
          <p:cNvSpPr/>
          <p:nvPr/>
        </p:nvSpPr>
        <p:spPr>
          <a:xfrm>
            <a:off x="9072237" y="1811737"/>
            <a:ext cx="2318995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Soft forks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5912B6-A456-41A3-BD11-E6BFCB5BB717}"/>
              </a:ext>
            </a:extLst>
          </p:cNvPr>
          <p:cNvSpPr txBox="1"/>
          <p:nvPr/>
        </p:nvSpPr>
        <p:spPr>
          <a:xfrm>
            <a:off x="9235568" y="2397247"/>
            <a:ext cx="20639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Forks </a:t>
            </a:r>
            <a:r>
              <a:rPr lang="en-US" sz="1200" dirty="0" smtClean="0"/>
              <a:t>can </a:t>
            </a:r>
            <a:r>
              <a:rPr lang="en-US" sz="1200" dirty="0"/>
              <a:t>occur with the introduction of changes to the Bitcoin </a:t>
            </a:r>
            <a:r>
              <a:rPr lang="en-US" sz="1200" dirty="0" smtClean="0"/>
              <a:t>protocol.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</a:t>
            </a:r>
            <a:r>
              <a:rPr lang="en-US" sz="1200" dirty="0"/>
              <a:t>client that chooses not to upgrade to the latest </a:t>
            </a:r>
            <a:r>
              <a:rPr lang="en-US" sz="1200" dirty="0" smtClean="0"/>
              <a:t>version.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 </a:t>
            </a:r>
            <a:r>
              <a:rPr lang="en-US" sz="1200" dirty="0"/>
              <a:t>this case, new and previous blocks are both </a:t>
            </a:r>
            <a:r>
              <a:rPr lang="en-US" sz="1200" dirty="0" smtClean="0"/>
              <a:t>acceptable.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Planned </a:t>
            </a:r>
            <a:r>
              <a:rPr lang="en-US" sz="1200" dirty="0"/>
              <a:t>upgrades do not necessarily create forks because all users should have updated already.</a:t>
            </a:r>
          </a:p>
        </p:txBody>
      </p:sp>
      <p:sp>
        <p:nvSpPr>
          <p:cNvPr id="37" name="Right Arrow 8">
            <a:extLst>
              <a:ext uri="{FF2B5EF4-FFF2-40B4-BE49-F238E27FC236}">
                <a16:creationId xmlns:a16="http://schemas.microsoft.com/office/drawing/2014/main" id="{1E21F74D-7912-4076-9B29-B9CE55EC6418}"/>
              </a:ext>
            </a:extLst>
          </p:cNvPr>
          <p:cNvSpPr/>
          <p:nvPr/>
        </p:nvSpPr>
        <p:spPr>
          <a:xfrm>
            <a:off x="8539058" y="2402205"/>
            <a:ext cx="74776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ight Arrow 15">
            <a:extLst>
              <a:ext uri="{FF2B5EF4-FFF2-40B4-BE49-F238E27FC236}">
                <a16:creationId xmlns:a16="http://schemas.microsoft.com/office/drawing/2014/main" id="{6A3EDA4E-A288-4431-8521-2F865CD32BB4}"/>
              </a:ext>
            </a:extLst>
          </p:cNvPr>
          <p:cNvSpPr/>
          <p:nvPr/>
        </p:nvSpPr>
        <p:spPr>
          <a:xfrm flipH="1">
            <a:off x="8539058" y="5274056"/>
            <a:ext cx="934145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529" y="4280504"/>
            <a:ext cx="551935" cy="728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Block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285297" y="4280504"/>
            <a:ext cx="551935" cy="728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Block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266780" y="4280504"/>
            <a:ext cx="551935" cy="728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Block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32902" y="5491659"/>
            <a:ext cx="551935" cy="728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Block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03375" y="5491659"/>
            <a:ext cx="551935" cy="728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Block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723647" y="5495841"/>
            <a:ext cx="551935" cy="728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Block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479728" y="5491659"/>
            <a:ext cx="551935" cy="728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Block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55749" y="4412672"/>
            <a:ext cx="4295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837232" y="4412672"/>
            <a:ext cx="4295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384836" y="5618782"/>
            <a:ext cx="336872" cy="1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253255" y="5617192"/>
            <a:ext cx="336872" cy="1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149083" y="5626006"/>
            <a:ext cx="336872" cy="1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0"/>
          </p:cNvCxnSpPr>
          <p:nvPr/>
        </p:nvCxnSpPr>
        <p:spPr>
          <a:xfrm flipH="1" flipV="1">
            <a:off x="766120" y="5008798"/>
            <a:ext cx="342750" cy="482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56878" y="6419276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fork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25931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769" y="135376"/>
            <a:ext cx="11573197" cy="724247"/>
          </a:xfrm>
        </p:spPr>
        <p:txBody>
          <a:bodyPr/>
          <a:lstStyle/>
          <a:p>
            <a:r>
              <a:rPr lang="en-US" dirty="0"/>
              <a:t>Consensus</a:t>
            </a:r>
            <a:endParaRPr lang="en-US" dirty="0"/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1BAAC319-573D-4523-A9DE-1043F3E0E080}"/>
              </a:ext>
            </a:extLst>
          </p:cNvPr>
          <p:cNvSpPr txBox="1">
            <a:spLocks/>
          </p:cNvSpPr>
          <p:nvPr/>
        </p:nvSpPr>
        <p:spPr>
          <a:xfrm>
            <a:off x="7304451" y="1063756"/>
            <a:ext cx="2951657" cy="3290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Distributed </a:t>
            </a:r>
            <a:r>
              <a:rPr lang="en-US" altLang="ko-KR" sz="2000" dirty="0"/>
              <a:t>consensus</a:t>
            </a:r>
            <a:endParaRPr lang="en-US" altLang="ko-KR" sz="2000" dirty="0"/>
          </a:p>
        </p:txBody>
      </p:sp>
      <p:sp>
        <p:nvSpPr>
          <p:cNvPr id="15" name="텍스트 개체 틀 37">
            <a:extLst>
              <a:ext uri="{FF2B5EF4-FFF2-40B4-BE49-F238E27FC236}">
                <a16:creationId xmlns:a16="http://schemas.microsoft.com/office/drawing/2014/main" id="{033A1D72-A9C4-4919-A9BB-621E45651A5E}"/>
              </a:ext>
            </a:extLst>
          </p:cNvPr>
          <p:cNvSpPr txBox="1">
            <a:spLocks/>
          </p:cNvSpPr>
          <p:nvPr/>
        </p:nvSpPr>
        <p:spPr>
          <a:xfrm>
            <a:off x="640041" y="1072555"/>
            <a:ext cx="2408984" cy="376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Consensus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2C704074-F328-4611-9EC0-1643323E1460}"/>
              </a:ext>
            </a:extLst>
          </p:cNvPr>
          <p:cNvSpPr/>
          <p:nvPr/>
        </p:nvSpPr>
        <p:spPr>
          <a:xfrm>
            <a:off x="640040" y="1448627"/>
            <a:ext cx="4518905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Several nodes must be reached in consensus to add a block to the blockchain.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Consensus </a:t>
            </a:r>
            <a:r>
              <a:rPr lang="en-US" sz="1600" dirty="0"/>
              <a:t>is a process of achieving agreement between distrusting nodes on the final state of data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38E7798A-61CE-488D-8ACF-022164CB395C}"/>
              </a:ext>
            </a:extLst>
          </p:cNvPr>
          <p:cNvSpPr/>
          <p:nvPr/>
        </p:nvSpPr>
        <p:spPr>
          <a:xfrm>
            <a:off x="7304452" y="1392854"/>
            <a:ext cx="4607514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This </a:t>
            </a:r>
            <a:r>
              <a:rPr lang="en-US" sz="1600" dirty="0"/>
              <a:t>process of attaining agreement on a common state or value among multiple nodes despite the failure of some nodes is known as distributed consensus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09506" y="5375702"/>
            <a:ext cx="3862976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 consensus mechanism is a set of steps that are taken by most or all nodes in a blockchain to agree on a proposed state or value.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4009506" y="5001798"/>
            <a:ext cx="276229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Consensus mechanism</a:t>
            </a:r>
            <a:endParaRPr lang="en-US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AE91E-2362-45FA-8A22-235A5CC180B3}"/>
              </a:ext>
            </a:extLst>
          </p:cNvPr>
          <p:cNvGrpSpPr/>
          <p:nvPr/>
        </p:nvGrpSpPr>
        <p:grpSpPr>
          <a:xfrm>
            <a:off x="4719856" y="3176325"/>
            <a:ext cx="2442275" cy="1177856"/>
            <a:chOff x="4802168" y="5122467"/>
            <a:chExt cx="2442275" cy="11778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8F10A5-A45A-4D5D-89ED-F1901D4AC1BD}"/>
                </a:ext>
              </a:extLst>
            </p:cNvPr>
            <p:cNvSpPr/>
            <p:nvPr/>
          </p:nvSpPr>
          <p:spPr>
            <a:xfrm>
              <a:off x="4802168" y="5485523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6F7AA65-D723-40EA-8416-C9C21930712D}"/>
                </a:ext>
              </a:extLst>
            </p:cNvPr>
            <p:cNvGrpSpPr/>
            <p:nvPr/>
          </p:nvGrpSpPr>
          <p:grpSpPr>
            <a:xfrm rot="19800000">
              <a:off x="5350896" y="5409313"/>
              <a:ext cx="659742" cy="197507"/>
              <a:chOff x="2906464" y="3248298"/>
              <a:chExt cx="1886168" cy="564662"/>
            </a:xfrm>
          </p:grpSpPr>
          <p:sp>
            <p:nvSpPr>
              <p:cNvPr id="34" name="Freeform: Shape 22">
                <a:extLst>
                  <a:ext uri="{FF2B5EF4-FFF2-40B4-BE49-F238E27FC236}">
                    <a16:creationId xmlns:a16="http://schemas.microsoft.com/office/drawing/2014/main" id="{004808B9-9AED-4BF8-8190-C403A7B915D5}"/>
                  </a:ext>
                </a:extLst>
              </p:cNvPr>
              <p:cNvSpPr/>
              <p:nvPr/>
            </p:nvSpPr>
            <p:spPr>
              <a:xfrm>
                <a:off x="3418473" y="3248298"/>
                <a:ext cx="862149" cy="564662"/>
              </a:xfrm>
              <a:custGeom>
                <a:avLst/>
                <a:gdLst>
                  <a:gd name="connsiteX0" fmla="*/ 288530 w 862149"/>
                  <a:gd name="connsiteY0" fmla="*/ 155674 h 564662"/>
                  <a:gd name="connsiteX1" fmla="*/ 161872 w 862149"/>
                  <a:gd name="connsiteY1" fmla="*/ 282332 h 564662"/>
                  <a:gd name="connsiteX2" fmla="*/ 288530 w 862149"/>
                  <a:gd name="connsiteY2" fmla="*/ 408990 h 564662"/>
                  <a:gd name="connsiteX3" fmla="*/ 573620 w 862149"/>
                  <a:gd name="connsiteY3" fmla="*/ 408990 h 564662"/>
                  <a:gd name="connsiteX4" fmla="*/ 700278 w 862149"/>
                  <a:gd name="connsiteY4" fmla="*/ 282332 h 564662"/>
                  <a:gd name="connsiteX5" fmla="*/ 573620 w 862149"/>
                  <a:gd name="connsiteY5" fmla="*/ 155674 h 564662"/>
                  <a:gd name="connsiteX6" fmla="*/ 282331 w 862149"/>
                  <a:gd name="connsiteY6" fmla="*/ 0 h 564662"/>
                  <a:gd name="connsiteX7" fmla="*/ 579818 w 862149"/>
                  <a:gd name="connsiteY7" fmla="*/ 0 h 564662"/>
                  <a:gd name="connsiteX8" fmla="*/ 862149 w 862149"/>
                  <a:gd name="connsiteY8" fmla="*/ 282331 h 564662"/>
                  <a:gd name="connsiteX9" fmla="*/ 579818 w 862149"/>
                  <a:gd name="connsiteY9" fmla="*/ 564662 h 564662"/>
                  <a:gd name="connsiteX10" fmla="*/ 282331 w 862149"/>
                  <a:gd name="connsiteY10" fmla="*/ 564662 h 564662"/>
                  <a:gd name="connsiteX11" fmla="*/ 0 w 862149"/>
                  <a:gd name="connsiteY11" fmla="*/ 282331 h 564662"/>
                  <a:gd name="connsiteX12" fmla="*/ 282331 w 862149"/>
                  <a:gd name="connsiteY12" fmla="*/ 0 h 564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149" h="564662">
                    <a:moveTo>
                      <a:pt x="288530" y="155674"/>
                    </a:moveTo>
                    <a:cubicBezTo>
                      <a:pt x="218579" y="155674"/>
                      <a:pt x="161872" y="212381"/>
                      <a:pt x="161872" y="282332"/>
                    </a:cubicBezTo>
                    <a:cubicBezTo>
                      <a:pt x="161872" y="352283"/>
                      <a:pt x="218579" y="408990"/>
                      <a:pt x="288530" y="408990"/>
                    </a:cubicBezTo>
                    <a:lnTo>
                      <a:pt x="573620" y="408990"/>
                    </a:lnTo>
                    <a:cubicBezTo>
                      <a:pt x="643571" y="408990"/>
                      <a:pt x="700278" y="352283"/>
                      <a:pt x="700278" y="282332"/>
                    </a:cubicBezTo>
                    <a:cubicBezTo>
                      <a:pt x="700278" y="212381"/>
                      <a:pt x="643571" y="155674"/>
                      <a:pt x="573620" y="155674"/>
                    </a:cubicBezTo>
                    <a:close/>
                    <a:moveTo>
                      <a:pt x="282331" y="0"/>
                    </a:moveTo>
                    <a:lnTo>
                      <a:pt x="579818" y="0"/>
                    </a:lnTo>
                    <a:cubicBezTo>
                      <a:pt x="735745" y="0"/>
                      <a:pt x="862149" y="126404"/>
                      <a:pt x="862149" y="282331"/>
                    </a:cubicBezTo>
                    <a:cubicBezTo>
                      <a:pt x="862149" y="438258"/>
                      <a:pt x="735745" y="564662"/>
                      <a:pt x="579818" y="564662"/>
                    </a:cubicBezTo>
                    <a:lnTo>
                      <a:pt x="282331" y="564662"/>
                    </a:lnTo>
                    <a:cubicBezTo>
                      <a:pt x="126404" y="564662"/>
                      <a:pt x="0" y="438258"/>
                      <a:pt x="0" y="282331"/>
                    </a:cubicBezTo>
                    <a:cubicBezTo>
                      <a:pt x="0" y="126404"/>
                      <a:pt x="126404" y="0"/>
                      <a:pt x="282331" y="0"/>
                    </a:cubicBezTo>
                    <a:close/>
                  </a:path>
                </a:pathLst>
              </a:custGeom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23">
                <a:extLst>
                  <a:ext uri="{FF2B5EF4-FFF2-40B4-BE49-F238E27FC236}">
                    <a16:creationId xmlns:a16="http://schemas.microsoft.com/office/drawing/2014/main" id="{83383C3F-EDAA-4B06-8D06-CB09D2E07DDB}"/>
                  </a:ext>
                </a:extLst>
              </p:cNvPr>
              <p:cNvSpPr/>
              <p:nvPr/>
            </p:nvSpPr>
            <p:spPr>
              <a:xfrm>
                <a:off x="3930483" y="3443169"/>
                <a:ext cx="862149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24">
                <a:extLst>
                  <a:ext uri="{FF2B5EF4-FFF2-40B4-BE49-F238E27FC236}">
                    <a16:creationId xmlns:a16="http://schemas.microsoft.com/office/drawing/2014/main" id="{F03496BF-33D6-458A-8C0A-188663251109}"/>
                  </a:ext>
                </a:extLst>
              </p:cNvPr>
              <p:cNvSpPr/>
              <p:nvPr/>
            </p:nvSpPr>
            <p:spPr>
              <a:xfrm>
                <a:off x="2906464" y="3446663"/>
                <a:ext cx="862147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598003-4AAD-4E06-804C-A9EF093127EF}"/>
                </a:ext>
              </a:extLst>
            </p:cNvPr>
            <p:cNvSpPr/>
            <p:nvPr/>
          </p:nvSpPr>
          <p:spPr>
            <a:xfrm>
              <a:off x="5868337" y="5122467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9EE2C5-2896-4C64-BEDB-CC41536981CB}"/>
                </a:ext>
              </a:extLst>
            </p:cNvPr>
            <p:cNvSpPr/>
            <p:nvPr/>
          </p:nvSpPr>
          <p:spPr>
            <a:xfrm>
              <a:off x="6708075" y="5763955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6F26560-E8E0-424C-845B-BA1AF6939F58}"/>
                </a:ext>
              </a:extLst>
            </p:cNvPr>
            <p:cNvGrpSpPr/>
            <p:nvPr/>
          </p:nvGrpSpPr>
          <p:grpSpPr>
            <a:xfrm rot="2031572">
              <a:off x="6385348" y="5402340"/>
              <a:ext cx="659742" cy="197507"/>
              <a:chOff x="2906464" y="3248298"/>
              <a:chExt cx="1886168" cy="564662"/>
            </a:xfrm>
          </p:grpSpPr>
          <p:sp>
            <p:nvSpPr>
              <p:cNvPr id="30" name="Freeform: Shape 19">
                <a:extLst>
                  <a:ext uri="{FF2B5EF4-FFF2-40B4-BE49-F238E27FC236}">
                    <a16:creationId xmlns:a16="http://schemas.microsoft.com/office/drawing/2014/main" id="{0F993055-0FFF-478C-8491-B47DD4B1A7CE}"/>
                  </a:ext>
                </a:extLst>
              </p:cNvPr>
              <p:cNvSpPr/>
              <p:nvPr/>
            </p:nvSpPr>
            <p:spPr>
              <a:xfrm>
                <a:off x="3418473" y="3248298"/>
                <a:ext cx="862149" cy="564662"/>
              </a:xfrm>
              <a:custGeom>
                <a:avLst/>
                <a:gdLst>
                  <a:gd name="connsiteX0" fmla="*/ 288530 w 862149"/>
                  <a:gd name="connsiteY0" fmla="*/ 155674 h 564662"/>
                  <a:gd name="connsiteX1" fmla="*/ 161872 w 862149"/>
                  <a:gd name="connsiteY1" fmla="*/ 282332 h 564662"/>
                  <a:gd name="connsiteX2" fmla="*/ 288530 w 862149"/>
                  <a:gd name="connsiteY2" fmla="*/ 408990 h 564662"/>
                  <a:gd name="connsiteX3" fmla="*/ 573620 w 862149"/>
                  <a:gd name="connsiteY3" fmla="*/ 408990 h 564662"/>
                  <a:gd name="connsiteX4" fmla="*/ 700278 w 862149"/>
                  <a:gd name="connsiteY4" fmla="*/ 282332 h 564662"/>
                  <a:gd name="connsiteX5" fmla="*/ 573620 w 862149"/>
                  <a:gd name="connsiteY5" fmla="*/ 155674 h 564662"/>
                  <a:gd name="connsiteX6" fmla="*/ 282331 w 862149"/>
                  <a:gd name="connsiteY6" fmla="*/ 0 h 564662"/>
                  <a:gd name="connsiteX7" fmla="*/ 579818 w 862149"/>
                  <a:gd name="connsiteY7" fmla="*/ 0 h 564662"/>
                  <a:gd name="connsiteX8" fmla="*/ 862149 w 862149"/>
                  <a:gd name="connsiteY8" fmla="*/ 282331 h 564662"/>
                  <a:gd name="connsiteX9" fmla="*/ 579818 w 862149"/>
                  <a:gd name="connsiteY9" fmla="*/ 564662 h 564662"/>
                  <a:gd name="connsiteX10" fmla="*/ 282331 w 862149"/>
                  <a:gd name="connsiteY10" fmla="*/ 564662 h 564662"/>
                  <a:gd name="connsiteX11" fmla="*/ 0 w 862149"/>
                  <a:gd name="connsiteY11" fmla="*/ 282331 h 564662"/>
                  <a:gd name="connsiteX12" fmla="*/ 282331 w 862149"/>
                  <a:gd name="connsiteY12" fmla="*/ 0 h 564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149" h="564662">
                    <a:moveTo>
                      <a:pt x="288530" y="155674"/>
                    </a:moveTo>
                    <a:cubicBezTo>
                      <a:pt x="218579" y="155674"/>
                      <a:pt x="161872" y="212381"/>
                      <a:pt x="161872" y="282332"/>
                    </a:cubicBezTo>
                    <a:cubicBezTo>
                      <a:pt x="161872" y="352283"/>
                      <a:pt x="218579" y="408990"/>
                      <a:pt x="288530" y="408990"/>
                    </a:cubicBezTo>
                    <a:lnTo>
                      <a:pt x="573620" y="408990"/>
                    </a:lnTo>
                    <a:cubicBezTo>
                      <a:pt x="643571" y="408990"/>
                      <a:pt x="700278" y="352283"/>
                      <a:pt x="700278" y="282332"/>
                    </a:cubicBezTo>
                    <a:cubicBezTo>
                      <a:pt x="700278" y="212381"/>
                      <a:pt x="643571" y="155674"/>
                      <a:pt x="573620" y="155674"/>
                    </a:cubicBezTo>
                    <a:close/>
                    <a:moveTo>
                      <a:pt x="282331" y="0"/>
                    </a:moveTo>
                    <a:lnTo>
                      <a:pt x="579818" y="0"/>
                    </a:lnTo>
                    <a:cubicBezTo>
                      <a:pt x="735745" y="0"/>
                      <a:pt x="862149" y="126404"/>
                      <a:pt x="862149" y="282331"/>
                    </a:cubicBezTo>
                    <a:cubicBezTo>
                      <a:pt x="862149" y="438258"/>
                      <a:pt x="735745" y="564662"/>
                      <a:pt x="579818" y="564662"/>
                    </a:cubicBezTo>
                    <a:lnTo>
                      <a:pt x="282331" y="564662"/>
                    </a:lnTo>
                    <a:cubicBezTo>
                      <a:pt x="126404" y="564662"/>
                      <a:pt x="0" y="438258"/>
                      <a:pt x="0" y="282331"/>
                    </a:cubicBezTo>
                    <a:cubicBezTo>
                      <a:pt x="0" y="126404"/>
                      <a:pt x="126404" y="0"/>
                      <a:pt x="282331" y="0"/>
                    </a:cubicBezTo>
                    <a:close/>
                  </a:path>
                </a:pathLst>
              </a:custGeom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20">
                <a:extLst>
                  <a:ext uri="{FF2B5EF4-FFF2-40B4-BE49-F238E27FC236}">
                    <a16:creationId xmlns:a16="http://schemas.microsoft.com/office/drawing/2014/main" id="{11710253-9F63-4878-9174-251C5F22A507}"/>
                  </a:ext>
                </a:extLst>
              </p:cNvPr>
              <p:cNvSpPr/>
              <p:nvPr/>
            </p:nvSpPr>
            <p:spPr>
              <a:xfrm>
                <a:off x="3930483" y="3443169"/>
                <a:ext cx="862149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21">
                <a:extLst>
                  <a:ext uri="{FF2B5EF4-FFF2-40B4-BE49-F238E27FC236}">
                    <a16:creationId xmlns:a16="http://schemas.microsoft.com/office/drawing/2014/main" id="{89EAF288-11B9-4C4B-9683-BAC4F2B86A83}"/>
                  </a:ext>
                </a:extLst>
              </p:cNvPr>
              <p:cNvSpPr/>
              <p:nvPr/>
            </p:nvSpPr>
            <p:spPr>
              <a:xfrm>
                <a:off x="2906464" y="3446663"/>
                <a:ext cx="862147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7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5414653" y="3923258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TextBox 2"/>
          <p:cNvSpPr txBox="1"/>
          <p:nvPr/>
        </p:nvSpPr>
        <p:spPr>
          <a:xfrm>
            <a:off x="6054209" y="3940158"/>
            <a:ext cx="342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9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8118" y="431799"/>
            <a:ext cx="11573197" cy="724247"/>
          </a:xfrm>
        </p:spPr>
        <p:txBody>
          <a:bodyPr/>
          <a:lstStyle/>
          <a:p>
            <a:r>
              <a:rPr lang="en-US" sz="4800" dirty="0" smtClean="0"/>
              <a:t>Requirements </a:t>
            </a:r>
            <a:r>
              <a:rPr lang="en-US" sz="4800" dirty="0"/>
              <a:t>for a consensus mechanism</a:t>
            </a:r>
            <a:endParaRPr lang="en-U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344997-8566-478F-A326-0C0A7AFC924A}"/>
              </a:ext>
            </a:extLst>
          </p:cNvPr>
          <p:cNvSpPr/>
          <p:nvPr/>
        </p:nvSpPr>
        <p:spPr>
          <a:xfrm>
            <a:off x="7372347" y="4339023"/>
            <a:ext cx="598914" cy="598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4</a:t>
            </a:r>
            <a:endParaRPr lang="en-US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2F1436-A470-49DA-9FB4-18D79A9C7CEB}"/>
              </a:ext>
            </a:extLst>
          </p:cNvPr>
          <p:cNvSpPr/>
          <p:nvPr/>
        </p:nvSpPr>
        <p:spPr>
          <a:xfrm>
            <a:off x="7372347" y="2804583"/>
            <a:ext cx="598914" cy="5989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2</a:t>
            </a:r>
            <a:endParaRPr 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C8A8A-2804-4DB1-9859-C46FDE2BFFBA}"/>
              </a:ext>
            </a:extLst>
          </p:cNvPr>
          <p:cNvSpPr/>
          <p:nvPr/>
        </p:nvSpPr>
        <p:spPr>
          <a:xfrm>
            <a:off x="4165578" y="5106244"/>
            <a:ext cx="598914" cy="5989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5</a:t>
            </a:r>
            <a:endParaRPr 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3BFC3-3610-437A-A53C-4A99E58FC731}"/>
              </a:ext>
            </a:extLst>
          </p:cNvPr>
          <p:cNvSpPr/>
          <p:nvPr/>
        </p:nvSpPr>
        <p:spPr>
          <a:xfrm>
            <a:off x="4165578" y="3571803"/>
            <a:ext cx="598914" cy="598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3</a:t>
            </a:r>
            <a:endParaRPr lang="en-US" sz="2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89D9D-8782-440A-B38D-3B0E7331302A}"/>
              </a:ext>
            </a:extLst>
          </p:cNvPr>
          <p:cNvSpPr/>
          <p:nvPr/>
        </p:nvSpPr>
        <p:spPr>
          <a:xfrm>
            <a:off x="4165578" y="2037363"/>
            <a:ext cx="598914" cy="598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1</a:t>
            </a:r>
            <a:endParaRPr lang="en-US" sz="27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AB3F2F-C5AD-4471-9393-021C29ACC973}"/>
              </a:ext>
            </a:extLst>
          </p:cNvPr>
          <p:cNvGrpSpPr/>
          <p:nvPr/>
        </p:nvGrpSpPr>
        <p:grpSpPr>
          <a:xfrm>
            <a:off x="828634" y="1887074"/>
            <a:ext cx="3143416" cy="530163"/>
            <a:chOff x="1772309" y="4307149"/>
            <a:chExt cx="3116362" cy="5301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90E85D-9994-4B8E-8139-54C5CE834378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All honest nodes decide on the same value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6453A2-D73A-4A74-9F49-6ABB34324C86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D886B-4F6F-4A5F-919A-9CD50084C276}"/>
              </a:ext>
            </a:extLst>
          </p:cNvPr>
          <p:cNvGrpSpPr/>
          <p:nvPr/>
        </p:nvGrpSpPr>
        <p:grpSpPr>
          <a:xfrm>
            <a:off x="828634" y="4955955"/>
            <a:ext cx="3143416" cy="899495"/>
            <a:chOff x="1772309" y="4307149"/>
            <a:chExt cx="3116362" cy="899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A20F18-A4D9-480B-8C39-042AB7A3A02A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All honest nodes terminate the execution of the consensus process and eventually reach a decision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9BD5DF-D803-4E1B-86C0-E2A8405A1F81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Termination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0D164C-7074-4DAB-9510-AE88165C0978}"/>
              </a:ext>
            </a:extLst>
          </p:cNvPr>
          <p:cNvGrpSpPr/>
          <p:nvPr/>
        </p:nvGrpSpPr>
        <p:grpSpPr>
          <a:xfrm>
            <a:off x="828634" y="3421514"/>
            <a:ext cx="3143416" cy="899495"/>
            <a:chOff x="1772309" y="4307149"/>
            <a:chExt cx="3116362" cy="8994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E42B55-A4A2-40AC-8435-1D38C023EC06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value agreed upon by all honest nodes must be the same as the initial value proposed by at least one honest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node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B3BCC7-51DE-4616-BB2C-862C64CF5C18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Validity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03C540-274C-472F-9339-57309BF0EBD0}"/>
              </a:ext>
            </a:extLst>
          </p:cNvPr>
          <p:cNvGrpSpPr/>
          <p:nvPr/>
        </p:nvGrpSpPr>
        <p:grpSpPr>
          <a:xfrm>
            <a:off x="8162759" y="2654294"/>
            <a:ext cx="3143416" cy="714829"/>
            <a:chOff x="1772309" y="4307149"/>
            <a:chExt cx="3116362" cy="7148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AE91F3-A53B-4886-8697-ADC1029BF0EC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</a:t>
              </a:r>
              <a:r>
                <a:rPr lang="en-US" sz="1200" dirty="0" smtClean="0"/>
                <a:t>o </a:t>
              </a:r>
              <a:r>
                <a:rPr lang="en-US" sz="1200" dirty="0"/>
                <a:t>node can make the decision more than once in a single consensus cycle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7F9D18-03BE-4C54-AFEA-1DCCED8899AF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Integrity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AA6AA1-7219-470C-B905-F327367F1C66}"/>
              </a:ext>
            </a:extLst>
          </p:cNvPr>
          <p:cNvGrpSpPr/>
          <p:nvPr/>
        </p:nvGrpSpPr>
        <p:grpSpPr>
          <a:xfrm>
            <a:off x="8158195" y="4188734"/>
            <a:ext cx="3143416" cy="714829"/>
            <a:chOff x="1772309" y="4307149"/>
            <a:chExt cx="3116362" cy="7148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A6F856-D2BF-4E1A-85E2-EFF9CC275CEC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Run </a:t>
              </a:r>
              <a:r>
                <a:rPr lang="en-US" sz="1200" dirty="0"/>
                <a:t>correctly in the presence of faulty or malicious nodes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4F9EE7-11FF-485A-96CE-E4EBD511ADEB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Fault tolerant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35">
            <a:extLst>
              <a:ext uri="{FF2B5EF4-FFF2-40B4-BE49-F238E27FC236}">
                <a16:creationId xmlns:a16="http://schemas.microsoft.com/office/drawing/2014/main" id="{E5CC0E7F-ACAD-4949-ADCF-09951043FF4D}"/>
              </a:ext>
            </a:extLst>
          </p:cNvPr>
          <p:cNvGrpSpPr/>
          <p:nvPr/>
        </p:nvGrpSpPr>
        <p:grpSpPr>
          <a:xfrm>
            <a:off x="5326209" y="1681696"/>
            <a:ext cx="1510540" cy="4514073"/>
            <a:chOff x="3802209" y="1681694"/>
            <a:chExt cx="1510540" cy="4514073"/>
          </a:xfrm>
        </p:grpSpPr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71006D78-19DD-4591-9D0E-41144DF6EC25}"/>
                </a:ext>
              </a:extLst>
            </p:cNvPr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B280D9-AF3A-4A27-944E-13887458AED9}"/>
                </a:ext>
              </a:extLst>
            </p:cNvPr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579F1B34-2183-4BED-9DEE-6144D049E8B0}"/>
                </a:ext>
              </a:extLst>
            </p:cNvPr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5FD927C7-B0E6-4445-A358-DA15942A391F}"/>
                </a:ext>
              </a:extLst>
            </p:cNvPr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423151DE-C14A-47EE-AFFE-C9D013BE6CD6}"/>
                </a:ext>
              </a:extLst>
            </p:cNvPr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751CFC-7F54-4578-B597-6B85C73A7741}"/>
              </a:ext>
            </a:extLst>
          </p:cNvPr>
          <p:cNvGrpSpPr/>
          <p:nvPr/>
        </p:nvGrpSpPr>
        <p:grpSpPr>
          <a:xfrm>
            <a:off x="5213385" y="2129533"/>
            <a:ext cx="1429717" cy="524761"/>
            <a:chOff x="3233964" y="1954419"/>
            <a:chExt cx="1410044" cy="524761"/>
          </a:xfrm>
          <a:scene3d>
            <a:camera prst="isometricTopUp"/>
            <a:lightRig rig="threePt" dir="t"/>
          </a:scene3d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D5CA50-BBE8-4B31-BC74-6332E0F30C5B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086DBD-44C4-41DE-87CE-5B5EA0BF6A89}"/>
                </a:ext>
              </a:extLst>
            </p:cNvPr>
            <p:cNvSpPr txBox="1"/>
            <p:nvPr/>
          </p:nvSpPr>
          <p:spPr>
            <a:xfrm>
              <a:off x="3243490" y="2171403"/>
              <a:ext cx="1400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Requirements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7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consensus mechanisms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3177E1-C402-4747-B537-743851084A7E}"/>
              </a:ext>
            </a:extLst>
          </p:cNvPr>
          <p:cNvGrpSpPr/>
          <p:nvPr/>
        </p:nvGrpSpPr>
        <p:grpSpPr>
          <a:xfrm>
            <a:off x="943500" y="2951844"/>
            <a:ext cx="3366592" cy="3158971"/>
            <a:chOff x="3131840" y="2780928"/>
            <a:chExt cx="2880320" cy="29131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F1E339-9849-440A-BBBC-642E724B3193}"/>
                </a:ext>
              </a:extLst>
            </p:cNvPr>
            <p:cNvSpPr/>
            <p:nvPr/>
          </p:nvSpPr>
          <p:spPr>
            <a:xfrm>
              <a:off x="3131840" y="2780928"/>
              <a:ext cx="2880320" cy="2913136"/>
            </a:xfrm>
            <a:prstGeom prst="rect">
              <a:avLst/>
            </a:prstGeom>
            <a:solidFill>
              <a:srgbClr val="ECECE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E4D191-7BD4-47A5-8C12-1269EF7FED65}"/>
                </a:ext>
              </a:extLst>
            </p:cNvPr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F59B31-1996-4E08-8DEB-FC68ADC84117}"/>
              </a:ext>
            </a:extLst>
          </p:cNvPr>
          <p:cNvGrpSpPr/>
          <p:nvPr/>
        </p:nvGrpSpPr>
        <p:grpSpPr>
          <a:xfrm>
            <a:off x="7956324" y="3017409"/>
            <a:ext cx="3366592" cy="2472764"/>
            <a:chOff x="3131840" y="2780928"/>
            <a:chExt cx="2880320" cy="2808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F8FB7A-0D15-4BB7-BA6D-2AD48B3D2619}"/>
                </a:ext>
              </a:extLst>
            </p:cNvPr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B785BA-429F-41F8-97E5-B1B66BD4E43E}"/>
                </a:ext>
              </a:extLst>
            </p:cNvPr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10BA49-799A-4A32-9EAB-95B5D0DACC36}"/>
              </a:ext>
            </a:extLst>
          </p:cNvPr>
          <p:cNvGrpSpPr/>
          <p:nvPr/>
        </p:nvGrpSpPr>
        <p:grpSpPr>
          <a:xfrm>
            <a:off x="4491194" y="1720198"/>
            <a:ext cx="3291426" cy="2808312"/>
            <a:chOff x="3131840" y="2780928"/>
            <a:chExt cx="2880320" cy="28083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C3DFAE-7C9E-4BDF-8946-1F06976BCA95}"/>
                </a:ext>
              </a:extLst>
            </p:cNvPr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D2F34C-4999-46C8-A6EF-C109E8776ADF}"/>
                </a:ext>
              </a:extLst>
            </p:cNvPr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9402EB-E9CF-4772-BCD2-559D2C7DC720}"/>
              </a:ext>
            </a:extLst>
          </p:cNvPr>
          <p:cNvGrpSpPr/>
          <p:nvPr/>
        </p:nvGrpSpPr>
        <p:grpSpPr>
          <a:xfrm>
            <a:off x="4491194" y="1720502"/>
            <a:ext cx="3293156" cy="905366"/>
            <a:chOff x="3131838" y="1484784"/>
            <a:chExt cx="2881835" cy="795381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FCD06760-A1F0-40D7-902B-DEA64278318B}"/>
                </a:ext>
              </a:extLst>
            </p:cNvPr>
            <p:cNvSpPr/>
            <p:nvPr/>
          </p:nvSpPr>
          <p:spPr>
            <a:xfrm rot="5400000">
              <a:off x="4174308" y="442315"/>
              <a:ext cx="795380" cy="2880320"/>
            </a:xfrm>
            <a:custGeom>
              <a:avLst/>
              <a:gdLst>
                <a:gd name="connsiteX0" fmla="*/ 0 w 2161651"/>
                <a:gd name="connsiteY0" fmla="*/ 0 h 1656184"/>
                <a:gd name="connsiteX1" fmla="*/ 1656184 w 2161651"/>
                <a:gd name="connsiteY1" fmla="*/ 0 h 1656184"/>
                <a:gd name="connsiteX2" fmla="*/ 1656184 w 2161651"/>
                <a:gd name="connsiteY2" fmla="*/ 640151 h 1656184"/>
                <a:gd name="connsiteX3" fmla="*/ 2161650 w 2161651"/>
                <a:gd name="connsiteY3" fmla="*/ 828092 h 1656184"/>
                <a:gd name="connsiteX4" fmla="*/ 1656184 w 2161651"/>
                <a:gd name="connsiteY4" fmla="*/ 1016033 h 1656184"/>
                <a:gd name="connsiteX5" fmla="*/ 1656184 w 2161651"/>
                <a:gd name="connsiteY5" fmla="*/ 1656184 h 1656184"/>
                <a:gd name="connsiteX6" fmla="*/ 0 w 2161651"/>
                <a:gd name="connsiteY6" fmla="*/ 1656184 h 1656184"/>
                <a:gd name="connsiteX7" fmla="*/ 0 w 2161651"/>
                <a:gd name="connsiteY7" fmla="*/ 0 h 165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1651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216165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9C9ED-BC5F-4B51-95A5-9E8F8D744230}"/>
                </a:ext>
              </a:extLst>
            </p:cNvPr>
            <p:cNvSpPr/>
            <p:nvPr/>
          </p:nvSpPr>
          <p:spPr>
            <a:xfrm>
              <a:off x="3133353" y="1484784"/>
              <a:ext cx="2880320" cy="3600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6FB228-BE31-4B01-9362-0BFB9E644196}"/>
              </a:ext>
            </a:extLst>
          </p:cNvPr>
          <p:cNvSpPr txBox="1"/>
          <p:nvPr/>
        </p:nvSpPr>
        <p:spPr>
          <a:xfrm>
            <a:off x="5047825" y="1736534"/>
            <a:ext cx="215757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Proof-based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AB0EA-F68E-4942-8E3C-AF4902613E39}"/>
              </a:ext>
            </a:extLst>
          </p:cNvPr>
          <p:cNvSpPr txBox="1"/>
          <p:nvPr/>
        </p:nvSpPr>
        <p:spPr>
          <a:xfrm>
            <a:off x="4817280" y="2760076"/>
            <a:ext cx="280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62626"/>
                </a:solidFill>
              </a:rPr>
              <a:t>In this model, a node proves that its block is correct and receives its reward. This model is used </a:t>
            </a:r>
            <a:r>
              <a:rPr lang="en-US" altLang="ko-KR" sz="1200" dirty="0" smtClean="0">
                <a:solidFill>
                  <a:srgbClr val="262626"/>
                </a:solidFill>
              </a:rPr>
              <a:t>in</a:t>
            </a:r>
            <a:r>
              <a:rPr lang="fa-IR" altLang="ko-KR" sz="1200" dirty="0" smtClean="0">
                <a:solidFill>
                  <a:srgbClr val="262626"/>
                </a:solidFill>
              </a:rPr>
              <a:t> </a:t>
            </a:r>
            <a:r>
              <a:rPr lang="en-US" altLang="ko-KR" sz="1200" dirty="0" smtClean="0">
                <a:solidFill>
                  <a:srgbClr val="262626"/>
                </a:solidFill>
              </a:rPr>
              <a:t>public </a:t>
            </a:r>
            <a:r>
              <a:rPr lang="en-US" altLang="ko-KR" sz="1200" dirty="0">
                <a:solidFill>
                  <a:srgbClr val="262626"/>
                </a:solidFill>
              </a:rPr>
              <a:t>blockchains</a:t>
            </a:r>
            <a:r>
              <a:rPr lang="en-US" altLang="ko-KR" sz="1200" dirty="0" smtClean="0">
                <a:solidFill>
                  <a:srgbClr val="262626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262626"/>
                </a:solidFill>
              </a:rPr>
              <a:t>Proof of work (PoW)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262626"/>
                </a:solidFill>
              </a:rPr>
              <a:t>Proof of stack (PoS)</a:t>
            </a:r>
            <a:endParaRPr lang="ko-KR" altLang="en-US" sz="1200" dirty="0">
              <a:solidFill>
                <a:srgbClr val="262626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FC3CF4-0341-4DC3-80DC-D2B42577C8DF}"/>
              </a:ext>
            </a:extLst>
          </p:cNvPr>
          <p:cNvGrpSpPr/>
          <p:nvPr/>
        </p:nvGrpSpPr>
        <p:grpSpPr>
          <a:xfrm>
            <a:off x="1095266" y="2951845"/>
            <a:ext cx="3011639" cy="819036"/>
            <a:chOff x="3131839" y="1484784"/>
            <a:chExt cx="2881834" cy="731948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FBE80030-B2D1-4599-8C42-BB0D7ED5AA43}"/>
                </a:ext>
              </a:extLst>
            </p:cNvPr>
            <p:cNvSpPr/>
            <p:nvPr/>
          </p:nvSpPr>
          <p:spPr>
            <a:xfrm rot="5400000">
              <a:off x="4206025" y="410598"/>
              <a:ext cx="731948" cy="2880320"/>
            </a:xfrm>
            <a:custGeom>
              <a:avLst/>
              <a:gdLst>
                <a:gd name="connsiteX0" fmla="*/ 0 w 2161651"/>
                <a:gd name="connsiteY0" fmla="*/ 0 h 1656184"/>
                <a:gd name="connsiteX1" fmla="*/ 1656184 w 2161651"/>
                <a:gd name="connsiteY1" fmla="*/ 0 h 1656184"/>
                <a:gd name="connsiteX2" fmla="*/ 1656184 w 2161651"/>
                <a:gd name="connsiteY2" fmla="*/ 640151 h 1656184"/>
                <a:gd name="connsiteX3" fmla="*/ 2161650 w 2161651"/>
                <a:gd name="connsiteY3" fmla="*/ 828092 h 1656184"/>
                <a:gd name="connsiteX4" fmla="*/ 1656184 w 2161651"/>
                <a:gd name="connsiteY4" fmla="*/ 1016033 h 1656184"/>
                <a:gd name="connsiteX5" fmla="*/ 1656184 w 2161651"/>
                <a:gd name="connsiteY5" fmla="*/ 1656184 h 1656184"/>
                <a:gd name="connsiteX6" fmla="*/ 0 w 2161651"/>
                <a:gd name="connsiteY6" fmla="*/ 1656184 h 1656184"/>
                <a:gd name="connsiteX7" fmla="*/ 0 w 2161651"/>
                <a:gd name="connsiteY7" fmla="*/ 0 h 165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1651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216165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6D6EB3-ADE3-4706-8B12-A1CD2ADEAB37}"/>
                </a:ext>
              </a:extLst>
            </p:cNvPr>
            <p:cNvSpPr/>
            <p:nvPr/>
          </p:nvSpPr>
          <p:spPr>
            <a:xfrm>
              <a:off x="3133353" y="1484784"/>
              <a:ext cx="288032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40F568-DE07-4290-90A4-8975FB2FF7F4}"/>
              </a:ext>
            </a:extLst>
          </p:cNvPr>
          <p:cNvSpPr txBox="1"/>
          <p:nvPr/>
        </p:nvSpPr>
        <p:spPr>
          <a:xfrm>
            <a:off x="1313446" y="2959410"/>
            <a:ext cx="25752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262626"/>
                </a:solidFill>
              </a:rPr>
              <a:t>Vote-based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3B1F59-60BA-4006-9FF6-74044CDE8622}"/>
              </a:ext>
            </a:extLst>
          </p:cNvPr>
          <p:cNvGrpSpPr/>
          <p:nvPr/>
        </p:nvGrpSpPr>
        <p:grpSpPr>
          <a:xfrm>
            <a:off x="8120487" y="3023374"/>
            <a:ext cx="3021374" cy="779117"/>
            <a:chOff x="3122700" y="1484784"/>
            <a:chExt cx="2891151" cy="871402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04F32476-46FD-49B0-8969-A6F3577C97C5}"/>
                </a:ext>
              </a:extLst>
            </p:cNvPr>
            <p:cNvSpPr/>
            <p:nvPr/>
          </p:nvSpPr>
          <p:spPr>
            <a:xfrm rot="5400000">
              <a:off x="4136298" y="480325"/>
              <a:ext cx="871402" cy="2880320"/>
            </a:xfrm>
            <a:custGeom>
              <a:avLst/>
              <a:gdLst>
                <a:gd name="connsiteX0" fmla="*/ 0 w 2161651"/>
                <a:gd name="connsiteY0" fmla="*/ 0 h 1656184"/>
                <a:gd name="connsiteX1" fmla="*/ 1656184 w 2161651"/>
                <a:gd name="connsiteY1" fmla="*/ 0 h 1656184"/>
                <a:gd name="connsiteX2" fmla="*/ 1656184 w 2161651"/>
                <a:gd name="connsiteY2" fmla="*/ 640151 h 1656184"/>
                <a:gd name="connsiteX3" fmla="*/ 2161650 w 2161651"/>
                <a:gd name="connsiteY3" fmla="*/ 828092 h 1656184"/>
                <a:gd name="connsiteX4" fmla="*/ 1656184 w 2161651"/>
                <a:gd name="connsiteY4" fmla="*/ 1016033 h 1656184"/>
                <a:gd name="connsiteX5" fmla="*/ 1656184 w 2161651"/>
                <a:gd name="connsiteY5" fmla="*/ 1656184 h 1656184"/>
                <a:gd name="connsiteX6" fmla="*/ 0 w 2161651"/>
                <a:gd name="connsiteY6" fmla="*/ 1656184 h 1656184"/>
                <a:gd name="connsiteX7" fmla="*/ 0 w 2161651"/>
                <a:gd name="connsiteY7" fmla="*/ 0 h 165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1651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216165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7BF0AD-86EC-4117-A66E-51787FA8BDEE}"/>
                </a:ext>
              </a:extLst>
            </p:cNvPr>
            <p:cNvSpPr/>
            <p:nvPr/>
          </p:nvSpPr>
          <p:spPr>
            <a:xfrm>
              <a:off x="3122700" y="1484784"/>
              <a:ext cx="2891151" cy="486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0A6-F475-40B5-900A-A2615B1CDD4F}"/>
              </a:ext>
            </a:extLst>
          </p:cNvPr>
          <p:cNvSpPr txBox="1"/>
          <p:nvPr/>
        </p:nvSpPr>
        <p:spPr>
          <a:xfrm>
            <a:off x="8343532" y="2974865"/>
            <a:ext cx="25752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Directional graph without </a:t>
            </a:r>
            <a:r>
              <a:rPr lang="en-US" altLang="ko-KR" sz="1400" b="1" dirty="0" smtClean="0">
                <a:solidFill>
                  <a:srgbClr val="262626"/>
                </a:solidFill>
              </a:rPr>
              <a:t>round-based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0EFDDC-305F-4756-B811-EDC1F415E45D}"/>
              </a:ext>
            </a:extLst>
          </p:cNvPr>
          <p:cNvSpPr txBox="1"/>
          <p:nvPr/>
        </p:nvSpPr>
        <p:spPr>
          <a:xfrm>
            <a:off x="1095265" y="3802491"/>
            <a:ext cx="2969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62626"/>
                </a:solidFill>
              </a:rPr>
              <a:t>In vote-based algorithms, members participating in the consensus process must be authenticated before the process can </a:t>
            </a:r>
            <a:r>
              <a:rPr lang="en-US" altLang="ko-KR" sz="1200" dirty="0" smtClean="0">
                <a:solidFill>
                  <a:srgbClr val="262626"/>
                </a:solidFill>
              </a:rPr>
              <a:t>begin.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62626"/>
                </a:solidFill>
              </a:rPr>
              <a:t>T</a:t>
            </a:r>
            <a:r>
              <a:rPr lang="en-US" altLang="ko-KR" sz="1200" dirty="0" smtClean="0">
                <a:solidFill>
                  <a:srgbClr val="262626"/>
                </a:solidFill>
              </a:rPr>
              <a:t>he </a:t>
            </a:r>
            <a:r>
              <a:rPr lang="en-US" altLang="ko-KR" sz="1200" dirty="0">
                <a:solidFill>
                  <a:srgbClr val="262626"/>
                </a:solidFill>
              </a:rPr>
              <a:t>transaction is approved collectively and participatory, and individual privileges will not affect </a:t>
            </a:r>
            <a:r>
              <a:rPr lang="en-US" altLang="ko-KR" sz="1200" dirty="0" smtClean="0">
                <a:solidFill>
                  <a:srgbClr val="262626"/>
                </a:solidFill>
              </a:rPr>
              <a:t>this.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262626"/>
                </a:solidFill>
              </a:rPr>
              <a:t>This </a:t>
            </a:r>
            <a:r>
              <a:rPr lang="en-US" altLang="ko-KR" sz="1200" dirty="0">
                <a:solidFill>
                  <a:srgbClr val="262626"/>
                </a:solidFill>
              </a:rPr>
              <a:t>partnership is formed by the exchange of messages between members across the network.</a:t>
            </a:r>
            <a:endParaRPr lang="en-US" altLang="ko-KR" sz="1200" dirty="0">
              <a:solidFill>
                <a:srgbClr val="26262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862C70-01F2-4117-845A-2023BC0F92AF}"/>
              </a:ext>
            </a:extLst>
          </p:cNvPr>
          <p:cNvSpPr txBox="1"/>
          <p:nvPr/>
        </p:nvSpPr>
        <p:spPr>
          <a:xfrm>
            <a:off x="8383142" y="3770882"/>
            <a:ext cx="2606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62626"/>
                </a:solidFill>
              </a:rPr>
              <a:t>Blockchain has a linear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62626"/>
                </a:solidFill>
              </a:rPr>
              <a:t>Blocks in a row and in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62626"/>
                </a:solidFill>
              </a:rPr>
              <a:t>Slowness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62626"/>
                </a:solidFill>
              </a:rPr>
              <a:t>Cannot be run in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62626"/>
                </a:solidFill>
              </a:rPr>
              <a:t>In a directional graph without rounds, blocks are added in parallel to the chain.</a:t>
            </a:r>
            <a:endParaRPr lang="en-US" altLang="ko-KR" sz="12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158" y="151473"/>
            <a:ext cx="11573197" cy="724247"/>
          </a:xfrm>
        </p:spPr>
        <p:txBody>
          <a:bodyPr/>
          <a:lstStyle/>
          <a:p>
            <a:r>
              <a:rPr lang="en-US" dirty="0" smtClean="0"/>
              <a:t>PoW</a:t>
            </a:r>
            <a:endParaRPr lang="en-US" dirty="0"/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1BAAC319-573D-4523-A9DE-1043F3E0E080}"/>
              </a:ext>
            </a:extLst>
          </p:cNvPr>
          <p:cNvSpPr txBox="1">
            <a:spLocks/>
          </p:cNvSpPr>
          <p:nvPr/>
        </p:nvSpPr>
        <p:spPr>
          <a:xfrm>
            <a:off x="7312841" y="1893440"/>
            <a:ext cx="2208664" cy="3290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Variants of PoW</a:t>
            </a:r>
            <a:endParaRPr lang="en-US" altLang="ko-KR" sz="2000" dirty="0"/>
          </a:p>
        </p:txBody>
      </p:sp>
      <p:sp>
        <p:nvSpPr>
          <p:cNvPr id="15" name="텍스트 개체 틀 37">
            <a:extLst>
              <a:ext uri="{FF2B5EF4-FFF2-40B4-BE49-F238E27FC236}">
                <a16:creationId xmlns:a16="http://schemas.microsoft.com/office/drawing/2014/main" id="{033A1D72-A9C4-4919-A9BB-621E45651A5E}"/>
              </a:ext>
            </a:extLst>
          </p:cNvPr>
          <p:cNvSpPr txBox="1">
            <a:spLocks/>
          </p:cNvSpPr>
          <p:nvPr/>
        </p:nvSpPr>
        <p:spPr>
          <a:xfrm>
            <a:off x="1059490" y="1844342"/>
            <a:ext cx="2408984" cy="376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</a:rPr>
              <a:t>PoW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2C704074-F328-4611-9EC0-1643323E1460}"/>
              </a:ext>
            </a:extLst>
          </p:cNvPr>
          <p:cNvSpPr/>
          <p:nvPr/>
        </p:nvSpPr>
        <p:spPr>
          <a:xfrm>
            <a:off x="1059489" y="2220414"/>
            <a:ext cx="4518905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member who creates the block in each round is selected through a computational competition.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computational competition is encrypted by solving a computational puzzle, and any member who solves it sooner than the others will have the authority to add the block to the chain.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members who participate in this activity are called </a:t>
            </a: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miner</a:t>
            </a:r>
            <a:r>
              <a:rPr lang="en-US" sz="1600" dirty="0" smtClean="0"/>
              <a:t>, </a:t>
            </a:r>
            <a:r>
              <a:rPr lang="en-US" sz="1600" dirty="0"/>
              <a:t>and if the </a:t>
            </a:r>
            <a:r>
              <a:rPr lang="en-US" sz="1600" dirty="0" smtClean="0"/>
              <a:t>miners </a:t>
            </a:r>
            <a:r>
              <a:rPr lang="en-US" sz="1600" dirty="0"/>
              <a:t>can add a new block to the chain by solving this puzzle, they will receive a certain amount of reward.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38E7798A-61CE-488D-8ACF-022164CB395C}"/>
              </a:ext>
            </a:extLst>
          </p:cNvPr>
          <p:cNvSpPr/>
          <p:nvPr/>
        </p:nvSpPr>
        <p:spPr>
          <a:xfrm>
            <a:off x="7312840" y="2222537"/>
            <a:ext cx="3081119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Doing proof-of-work calculations requires a lot of processing 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first condition in the competition also depends on the role of hardware power in this algorithm and the amount of energy consumption in this regard.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6023295" y="3078759"/>
            <a:ext cx="956345" cy="6123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6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PoW works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73F001-3C79-4CA5-B134-5A8F0E7BAAA7}"/>
              </a:ext>
            </a:extLst>
          </p:cNvPr>
          <p:cNvGrpSpPr/>
          <p:nvPr/>
        </p:nvGrpSpPr>
        <p:grpSpPr>
          <a:xfrm rot="16200000">
            <a:off x="2820527" y="-1846226"/>
            <a:ext cx="6595468" cy="10304980"/>
            <a:chOff x="2684326" y="1335958"/>
            <a:chExt cx="6131677" cy="7857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5271FC-8FDF-4205-B81F-A492E81BB847}"/>
                </a:ext>
              </a:extLst>
            </p:cNvPr>
            <p:cNvSpPr/>
            <p:nvPr/>
          </p:nvSpPr>
          <p:spPr>
            <a:xfrm>
              <a:off x="5029736" y="1335958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8CC9E5-763E-412E-AC8A-16EBDE2CEA3F}"/>
                </a:ext>
              </a:extLst>
            </p:cNvPr>
            <p:cNvSpPr/>
            <p:nvPr/>
          </p:nvSpPr>
          <p:spPr>
            <a:xfrm rot="16200000">
              <a:off x="4399736" y="197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70EEA1-5F4E-47D6-B9EC-D99855D1BE9A}"/>
                </a:ext>
              </a:extLst>
            </p:cNvPr>
            <p:cNvSpPr/>
            <p:nvPr/>
          </p:nvSpPr>
          <p:spPr>
            <a:xfrm>
              <a:off x="3769736" y="260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62E570-2065-4057-82C0-D33D92065716}"/>
                </a:ext>
              </a:extLst>
            </p:cNvPr>
            <p:cNvSpPr/>
            <p:nvPr/>
          </p:nvSpPr>
          <p:spPr>
            <a:xfrm rot="16200000">
              <a:off x="4759735" y="2871990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AC79E1-5614-434A-A20F-A675277079AE}"/>
                </a:ext>
              </a:extLst>
            </p:cNvPr>
            <p:cNvSpPr/>
            <p:nvPr/>
          </p:nvSpPr>
          <p:spPr>
            <a:xfrm>
              <a:off x="5746906" y="389218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5B463A-D574-47B8-9B9A-FCD42CD6211C}"/>
                </a:ext>
              </a:extLst>
            </p:cNvPr>
            <p:cNvSpPr/>
            <p:nvPr/>
          </p:nvSpPr>
          <p:spPr>
            <a:xfrm rot="16200000">
              <a:off x="5116907" y="4530659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947099-829D-4D92-84B7-15D8117A205D}"/>
                </a:ext>
              </a:extLst>
            </p:cNvPr>
            <p:cNvSpPr/>
            <p:nvPr/>
          </p:nvSpPr>
          <p:spPr>
            <a:xfrm>
              <a:off x="4479103" y="518377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BC3120-A91A-4F09-857E-F00D4E5C4B8A}"/>
                </a:ext>
              </a:extLst>
            </p:cNvPr>
            <p:cNvSpPr/>
            <p:nvPr/>
          </p:nvSpPr>
          <p:spPr>
            <a:xfrm rot="16200000">
              <a:off x="5476906" y="5453777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2E9D89-1491-4E84-9379-860B00562466}"/>
                </a:ext>
              </a:extLst>
            </p:cNvPr>
            <p:cNvSpPr/>
            <p:nvPr/>
          </p:nvSpPr>
          <p:spPr>
            <a:xfrm>
              <a:off x="6463397" y="646363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CCD0FE-D24E-4EB2-A509-329EEDAE61A7}"/>
                </a:ext>
              </a:extLst>
            </p:cNvPr>
            <p:cNvSpPr/>
            <p:nvPr/>
          </p:nvSpPr>
          <p:spPr>
            <a:xfrm rot="16200000">
              <a:off x="5833398" y="710011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019AD1-FC17-4A6F-B8E8-DE0D4596927A}"/>
                </a:ext>
              </a:extLst>
            </p:cNvPr>
            <p:cNvSpPr/>
            <p:nvPr/>
          </p:nvSpPr>
          <p:spPr>
            <a:xfrm>
              <a:off x="5206227" y="7753232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43AF9B-3DFB-485A-9EB6-16403155D75B}"/>
                </a:ext>
              </a:extLst>
            </p:cNvPr>
            <p:cNvSpPr/>
            <p:nvPr/>
          </p:nvSpPr>
          <p:spPr>
            <a:xfrm rot="16200000">
              <a:off x="6919700" y="7296932"/>
              <a:ext cx="180000" cy="3612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D77CC2-A0C3-4054-8403-E8EA1E3D0CA1}"/>
                </a:ext>
              </a:extLst>
            </p:cNvPr>
            <p:cNvSpPr/>
            <p:nvPr/>
          </p:nvSpPr>
          <p:spPr>
            <a:xfrm rot="16200000">
              <a:off x="3849907" y="170379"/>
              <a:ext cx="180000" cy="25111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991A97-6E50-4264-8E7E-508BF38F3E1F}"/>
              </a:ext>
            </a:extLst>
          </p:cNvPr>
          <p:cNvSpPr/>
          <p:nvPr/>
        </p:nvSpPr>
        <p:spPr>
          <a:xfrm>
            <a:off x="3049442" y="4233736"/>
            <a:ext cx="108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438E95-8D55-49CD-BEFD-1719C761EF7D}"/>
              </a:ext>
            </a:extLst>
          </p:cNvPr>
          <p:cNvSpPr/>
          <p:nvPr/>
        </p:nvSpPr>
        <p:spPr>
          <a:xfrm>
            <a:off x="1365641" y="4234947"/>
            <a:ext cx="1080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F52D78-70B1-46CF-B9AC-9FD6555EC629}"/>
              </a:ext>
            </a:extLst>
          </p:cNvPr>
          <p:cNvSpPr/>
          <p:nvPr/>
        </p:nvSpPr>
        <p:spPr>
          <a:xfrm>
            <a:off x="6417044" y="3450437"/>
            <a:ext cx="1080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78F94A-8575-4938-AC3A-E201112278A7}"/>
              </a:ext>
            </a:extLst>
          </p:cNvPr>
          <p:cNvSpPr/>
          <p:nvPr/>
        </p:nvSpPr>
        <p:spPr>
          <a:xfrm>
            <a:off x="4733243" y="3450437"/>
            <a:ext cx="108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35071-9D93-4C4A-9860-97090DABF0F0}"/>
              </a:ext>
            </a:extLst>
          </p:cNvPr>
          <p:cNvSpPr/>
          <p:nvPr/>
        </p:nvSpPr>
        <p:spPr>
          <a:xfrm>
            <a:off x="8100845" y="2682569"/>
            <a:ext cx="1080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21D3D1-D900-462E-82A4-D68D227D9357}"/>
              </a:ext>
            </a:extLst>
          </p:cNvPr>
          <p:cNvSpPr/>
          <p:nvPr/>
        </p:nvSpPr>
        <p:spPr>
          <a:xfrm>
            <a:off x="1375887" y="3267238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139B0D-C23A-45C6-898A-B76697559C2D}"/>
              </a:ext>
            </a:extLst>
          </p:cNvPr>
          <p:cNvSpPr/>
          <p:nvPr/>
        </p:nvSpPr>
        <p:spPr>
          <a:xfrm>
            <a:off x="3590305" y="5567335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8E455-7ECC-4384-8D6B-B3609FCCF81C}"/>
              </a:ext>
            </a:extLst>
          </p:cNvPr>
          <p:cNvSpPr/>
          <p:nvPr/>
        </p:nvSpPr>
        <p:spPr>
          <a:xfrm>
            <a:off x="4721666" y="2440659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6F6CF9-F006-4781-A8B1-2AA8AF395F91}"/>
              </a:ext>
            </a:extLst>
          </p:cNvPr>
          <p:cNvSpPr/>
          <p:nvPr/>
        </p:nvSpPr>
        <p:spPr>
          <a:xfrm>
            <a:off x="8633227" y="1435421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1CD1E1-54C3-4CEB-AC21-5D1C8F11F9C3}"/>
              </a:ext>
            </a:extLst>
          </p:cNvPr>
          <p:cNvSpPr/>
          <p:nvPr/>
        </p:nvSpPr>
        <p:spPr>
          <a:xfrm>
            <a:off x="10078052" y="4066960"/>
            <a:ext cx="540000" cy="5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2B9A4C-70FD-4BDA-8C9E-32FB40DB5ED9}"/>
              </a:ext>
            </a:extLst>
          </p:cNvPr>
          <p:cNvSpPr/>
          <p:nvPr/>
        </p:nvSpPr>
        <p:spPr>
          <a:xfrm>
            <a:off x="6760386" y="4947839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4B145-9772-4A68-A34A-F4327B1A183D}"/>
              </a:ext>
            </a:extLst>
          </p:cNvPr>
          <p:cNvSpPr txBox="1"/>
          <p:nvPr/>
        </p:nvSpPr>
        <p:spPr>
          <a:xfrm>
            <a:off x="1441586" y="3306408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1F199-B584-4218-A0AE-1820393E7F25}"/>
              </a:ext>
            </a:extLst>
          </p:cNvPr>
          <p:cNvSpPr txBox="1"/>
          <p:nvPr/>
        </p:nvSpPr>
        <p:spPr>
          <a:xfrm>
            <a:off x="3656004" y="5606504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1D76DD-DB38-40E7-B317-56EE97789E67}"/>
              </a:ext>
            </a:extLst>
          </p:cNvPr>
          <p:cNvSpPr txBox="1"/>
          <p:nvPr/>
        </p:nvSpPr>
        <p:spPr>
          <a:xfrm>
            <a:off x="6826085" y="4987008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BC96B5-7C6F-46EC-B264-3C0F9E850A74}"/>
              </a:ext>
            </a:extLst>
          </p:cNvPr>
          <p:cNvSpPr txBox="1"/>
          <p:nvPr/>
        </p:nvSpPr>
        <p:spPr>
          <a:xfrm>
            <a:off x="10143752" y="4106129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D1EC0A-2C1F-4175-AB7E-3915A0249CD1}"/>
              </a:ext>
            </a:extLst>
          </p:cNvPr>
          <p:cNvSpPr txBox="1"/>
          <p:nvPr/>
        </p:nvSpPr>
        <p:spPr>
          <a:xfrm>
            <a:off x="4787366" y="2479829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C5127-A6BC-49A2-A071-7A83109A8BC9}"/>
              </a:ext>
            </a:extLst>
          </p:cNvPr>
          <p:cNvSpPr txBox="1"/>
          <p:nvPr/>
        </p:nvSpPr>
        <p:spPr>
          <a:xfrm>
            <a:off x="8698926" y="1474590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BCB958-BE59-4A6E-8C1F-CFFBDDBD4C7A}"/>
              </a:ext>
            </a:extLst>
          </p:cNvPr>
          <p:cNvSpPr txBox="1"/>
          <p:nvPr/>
        </p:nvSpPr>
        <p:spPr>
          <a:xfrm>
            <a:off x="2032128" y="3156246"/>
            <a:ext cx="188859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New transactions are broadcast to all nodes on the network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781BD4-2F75-4931-A9A2-1519D1563C64}"/>
              </a:ext>
            </a:extLst>
          </p:cNvPr>
          <p:cNvSpPr txBox="1"/>
          <p:nvPr/>
        </p:nvSpPr>
        <p:spPr>
          <a:xfrm>
            <a:off x="5326842" y="2460817"/>
            <a:ext cx="18885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Miners propose new blocks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65FA01-EB7D-4178-A086-A5DCF34842DB}"/>
              </a:ext>
            </a:extLst>
          </p:cNvPr>
          <p:cNvSpPr txBox="1"/>
          <p:nvPr/>
        </p:nvSpPr>
        <p:spPr>
          <a:xfrm>
            <a:off x="9259202" y="1343582"/>
            <a:ext cx="18109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resultant hash is checked against the target value, that is, the network difficulty 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target value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2F3287-A41A-48AB-BF7B-3814BF3095E2}"/>
              </a:ext>
            </a:extLst>
          </p:cNvPr>
          <p:cNvSpPr txBox="1"/>
          <p:nvPr/>
        </p:nvSpPr>
        <p:spPr>
          <a:xfrm>
            <a:off x="4224051" y="5541881"/>
            <a:ext cx="188859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Each node collects the transactions into a candidate block.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EA9972-2022-4AA6-B0D5-6754E5B04305}"/>
              </a:ext>
            </a:extLst>
          </p:cNvPr>
          <p:cNvSpPr txBox="1"/>
          <p:nvPr/>
        </p:nvSpPr>
        <p:spPr>
          <a:xfrm>
            <a:off x="7370612" y="4902415"/>
            <a:ext cx="18885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Miners concatenate and hash with the header of the previous block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747CA-E7D0-4DD6-A44F-DF86F45F48C1}"/>
              </a:ext>
            </a:extLst>
          </p:cNvPr>
          <p:cNvSpPr txBox="1"/>
          <p:nvPr/>
        </p:nvSpPr>
        <p:spPr>
          <a:xfrm>
            <a:off x="9967423" y="4579250"/>
            <a:ext cx="188859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If the resultant hash is less than the threshold value, then PoW is solved, otherwise, the 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nonce is incremented and the node tries again. This process continues until a resultant 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hash is found that is less than the threshold value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DCED18F5-3560-467C-B260-716898F271AD}"/>
              </a:ext>
            </a:extLst>
          </p:cNvPr>
          <p:cNvSpPr/>
          <p:nvPr/>
        </p:nvSpPr>
        <p:spPr>
          <a:xfrm>
            <a:off x="10132384" y="294772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3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10801991" cy="724247"/>
          </a:xfrm>
        </p:spPr>
        <p:txBody>
          <a:bodyPr/>
          <a:lstStyle/>
          <a:p>
            <a:pPr algn="ctr"/>
            <a:r>
              <a:rPr lang="en-US" altLang="ko-KR" dirty="0" smtClean="0"/>
              <a:t>PoW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1737360" y="1326924"/>
            <a:ext cx="8961120" cy="2196372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 rot="10800000">
            <a:off x="1737360" y="3523296"/>
            <a:ext cx="8961120" cy="2560478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6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" r="360"/>
          <a:stretch/>
        </p:blipFill>
        <p:spPr>
          <a:xfrm>
            <a:off x="2147995" y="1666138"/>
            <a:ext cx="8139850" cy="3714316"/>
          </a:xfrm>
        </p:spPr>
      </p:pic>
    </p:spTree>
    <p:extLst>
      <p:ext uri="{BB962C8B-B14F-4D97-AF65-F5344CB8AC3E}">
        <p14:creationId xmlns:p14="http://schemas.microsoft.com/office/powerpoint/2010/main" val="87257309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tx1"/>
                </a:solidFill>
              </a:rPr>
              <a:t>Two Types of Software Architecture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r="5800"/>
          <a:stretch/>
        </p:blipFill>
        <p:spPr>
          <a:xfrm>
            <a:off x="6703566" y="3703320"/>
            <a:ext cx="4983162" cy="2416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064" y="1718161"/>
            <a:ext cx="5354594" cy="39703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Centralized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components are located around and </a:t>
            </a:r>
            <a:r>
              <a:rPr lang="en-US" dirty="0" smtClean="0">
                <a:solidFill>
                  <a:schemeClr val="bg1"/>
                </a:solidFill>
              </a:rPr>
              <a:t>connected </a:t>
            </a:r>
            <a:r>
              <a:rPr lang="en-US" dirty="0">
                <a:solidFill>
                  <a:schemeClr val="bg1"/>
                </a:solidFill>
              </a:rPr>
              <a:t>with one central </a:t>
            </a:r>
            <a:r>
              <a:rPr lang="en-US" dirty="0" smtClean="0">
                <a:solidFill>
                  <a:schemeClr val="bg1"/>
                </a:solidFill>
              </a:rPr>
              <a:t>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Distributed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connected components without having any central </a:t>
            </a:r>
            <a:r>
              <a:rPr lang="en-US" dirty="0" smtClean="0">
                <a:solidFill>
                  <a:schemeClr val="bg1"/>
                </a:solidFill>
              </a:rPr>
              <a:t>element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Peer-to-peer </a:t>
            </a:r>
            <a:r>
              <a:rPr lang="en-US" dirty="0" smtClean="0">
                <a:solidFill>
                  <a:schemeClr val="tx2"/>
                </a:solidFill>
              </a:rPr>
              <a:t>networks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 </a:t>
            </a:r>
            <a:r>
              <a:rPr lang="en-US" dirty="0">
                <a:solidFill>
                  <a:schemeClr val="bg1"/>
                </a:solidFill>
              </a:rPr>
              <a:t>special kind of distributed </a:t>
            </a:r>
            <a:r>
              <a:rPr lang="en-US" dirty="0" smtClean="0">
                <a:solidFill>
                  <a:schemeClr val="bg1"/>
                </a:solidFill>
              </a:rPr>
              <a:t>systems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consist </a:t>
            </a:r>
            <a:r>
              <a:rPr lang="en-US" dirty="0">
                <a:solidFill>
                  <a:schemeClr val="bg1"/>
                </a:solidFill>
              </a:rPr>
              <a:t>of individual </a:t>
            </a:r>
            <a:r>
              <a:rPr lang="en-US" dirty="0" smtClean="0">
                <a:solidFill>
                  <a:schemeClr val="bg1"/>
                </a:solidFill>
              </a:rPr>
              <a:t>computers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share their </a:t>
            </a:r>
            <a:r>
              <a:rPr lang="en-US" dirty="0">
                <a:solidFill>
                  <a:schemeClr val="bg1"/>
                </a:solidFill>
              </a:rPr>
              <a:t>computational resources </a:t>
            </a:r>
            <a:r>
              <a:rPr lang="en-US" dirty="0" smtClean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bg1"/>
                </a:solidFill>
              </a:rPr>
              <a:t>all other members of the network </a:t>
            </a:r>
            <a:endParaRPr lang="en-US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without </a:t>
            </a:r>
            <a:r>
              <a:rPr lang="en-US" dirty="0">
                <a:solidFill>
                  <a:schemeClr val="bg1"/>
                </a:solidFill>
              </a:rPr>
              <a:t>having any central point of </a:t>
            </a:r>
            <a:r>
              <a:rPr lang="en-US" dirty="0" smtClean="0">
                <a:solidFill>
                  <a:schemeClr val="bg1"/>
                </a:solidFill>
              </a:rPr>
              <a:t>coordination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nodes in the network are </a:t>
            </a:r>
            <a:r>
              <a:rPr lang="en-US" dirty="0" smtClean="0">
                <a:solidFill>
                  <a:schemeClr val="bg1"/>
                </a:solidFill>
              </a:rPr>
              <a:t>equal.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2917" y="61949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                       </a:t>
            </a:r>
            <a:r>
              <a:rPr lang="en-US" dirty="0"/>
              <a:t>Centralized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6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6310184" y="3399696"/>
            <a:ext cx="5881816" cy="3458304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064" y="1385100"/>
            <a:ext cx="551935" cy="333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2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158" y="151473"/>
            <a:ext cx="11573197" cy="724247"/>
          </a:xfrm>
        </p:spPr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1BAAC319-573D-4523-A9DE-1043F3E0E080}"/>
              </a:ext>
            </a:extLst>
          </p:cNvPr>
          <p:cNvSpPr txBox="1">
            <a:spLocks/>
          </p:cNvSpPr>
          <p:nvPr/>
        </p:nvSpPr>
        <p:spPr>
          <a:xfrm>
            <a:off x="6933067" y="1844342"/>
            <a:ext cx="2208664" cy="3290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Sybil Attack</a:t>
            </a:r>
            <a:endParaRPr lang="en-US" altLang="ko-KR" sz="2400" dirty="0"/>
          </a:p>
        </p:txBody>
      </p:sp>
      <p:sp>
        <p:nvSpPr>
          <p:cNvPr id="15" name="텍스트 개체 틀 37">
            <a:extLst>
              <a:ext uri="{FF2B5EF4-FFF2-40B4-BE49-F238E27FC236}">
                <a16:creationId xmlns:a16="http://schemas.microsoft.com/office/drawing/2014/main" id="{033A1D72-A9C4-4919-A9BB-621E45651A5E}"/>
              </a:ext>
            </a:extLst>
          </p:cNvPr>
          <p:cNvSpPr txBox="1">
            <a:spLocks/>
          </p:cNvSpPr>
          <p:nvPr/>
        </p:nvSpPr>
        <p:spPr>
          <a:xfrm>
            <a:off x="1059490" y="1844342"/>
            <a:ext cx="2408984" cy="376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</a:rPr>
              <a:t>Problem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2C704074-F328-4611-9EC0-1643323E1460}"/>
              </a:ext>
            </a:extLst>
          </p:cNvPr>
          <p:cNvSpPr/>
          <p:nvPr/>
        </p:nvSpPr>
        <p:spPr>
          <a:xfrm>
            <a:off x="1059489" y="2220414"/>
            <a:ext cx="4518905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if two people find the block at the same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block with the longest chain is selected.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38E7798A-61CE-488D-8ACF-022164CB395C}"/>
              </a:ext>
            </a:extLst>
          </p:cNvPr>
          <p:cNvSpPr/>
          <p:nvPr/>
        </p:nvSpPr>
        <p:spPr>
          <a:xfrm>
            <a:off x="6933066" y="2173439"/>
            <a:ext cx="4830566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person creates a large number of </a:t>
            </a:r>
            <a:r>
              <a:rPr lang="en-US" sz="2400" dirty="0" smtClean="0"/>
              <a:t>nodes </a:t>
            </a:r>
            <a:r>
              <a:rPr lang="en-US" sz="2400" dirty="0"/>
              <a:t>to increase his chances</a:t>
            </a:r>
            <a:r>
              <a:rPr lang="en-US" sz="2400" dirty="0" smtClean="0"/>
              <a:t>.</a:t>
            </a:r>
            <a:endParaRPr lang="fa-I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problem is solved with </a:t>
            </a:r>
            <a:r>
              <a:rPr lang="en-US" sz="2400" dirty="0" smtClean="0"/>
              <a:t>PoW. </a:t>
            </a:r>
            <a:r>
              <a:rPr lang="en-US" sz="2400" dirty="0"/>
              <a:t>People are as lucky as they try. Each </a:t>
            </a:r>
            <a:r>
              <a:rPr lang="en-US" sz="2400" dirty="0" err="1"/>
              <a:t>cpu</a:t>
            </a:r>
            <a:r>
              <a:rPr lang="en-US" sz="2400" dirty="0"/>
              <a:t> has a chance.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53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xagon 36">
            <a:extLst>
              <a:ext uri="{FF2B5EF4-FFF2-40B4-BE49-F238E27FC236}">
                <a16:creationId xmlns:a16="http://schemas.microsoft.com/office/drawing/2014/main" id="{160157BB-EC8B-43AC-9FF0-BC5996C7B87B}"/>
              </a:ext>
            </a:extLst>
          </p:cNvPr>
          <p:cNvSpPr/>
          <p:nvPr/>
        </p:nvSpPr>
        <p:spPr>
          <a:xfrm rot="19747498">
            <a:off x="2155972" y="2603374"/>
            <a:ext cx="1218020" cy="1044937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Advantage &amp; Disadvantage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A59972-C0EB-4965-B331-5EB18DE90452}"/>
              </a:ext>
            </a:extLst>
          </p:cNvPr>
          <p:cNvSpPr/>
          <p:nvPr/>
        </p:nvSpPr>
        <p:spPr>
          <a:xfrm>
            <a:off x="0" y="4378569"/>
            <a:ext cx="12192000" cy="24794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F4CD5E-F117-48C5-A2E2-B1E318D8D603}"/>
              </a:ext>
            </a:extLst>
          </p:cNvPr>
          <p:cNvGrpSpPr/>
          <p:nvPr/>
        </p:nvGrpSpPr>
        <p:grpSpPr>
          <a:xfrm>
            <a:off x="1546866" y="4509776"/>
            <a:ext cx="2415533" cy="1859614"/>
            <a:chOff x="-475010" y="1068011"/>
            <a:chExt cx="3859356" cy="18596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F61488-750A-4FA0-AA79-98B9C493AA8B}"/>
                </a:ext>
              </a:extLst>
            </p:cNvPr>
            <p:cNvSpPr txBox="1"/>
            <p:nvPr/>
          </p:nvSpPr>
          <p:spPr>
            <a:xfrm>
              <a:off x="-475010" y="1068011"/>
              <a:ext cx="385935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2"/>
                  </a:solidFill>
                  <a:cs typeface="Arial" pitchFamily="34" charset="0"/>
                </a:rPr>
                <a:t>Advantage </a:t>
              </a:r>
              <a:endParaRPr lang="ko-KR" altLang="en-US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AFE8BE-F66C-4CFE-A77B-310DC6B36248}"/>
                </a:ext>
              </a:extLst>
            </p:cNvPr>
            <p:cNvSpPr txBox="1"/>
            <p:nvPr/>
          </p:nvSpPr>
          <p:spPr>
            <a:xfrm>
              <a:off x="-475010" y="1542630"/>
              <a:ext cx="38453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Ensuring 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the security and integrity of the blockchain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Very rare 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fork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Plan and attack 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is 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very 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expensive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842162-D85F-4F27-96F9-566B705D53E7}"/>
              </a:ext>
            </a:extLst>
          </p:cNvPr>
          <p:cNvGrpSpPr/>
          <p:nvPr/>
        </p:nvGrpSpPr>
        <p:grpSpPr>
          <a:xfrm>
            <a:off x="8418873" y="4509776"/>
            <a:ext cx="2416429" cy="1785105"/>
            <a:chOff x="-654891" y="1068011"/>
            <a:chExt cx="4181445" cy="178510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1ED520-FCE4-48B1-8C4B-FCF534510EA6}"/>
                </a:ext>
              </a:extLst>
            </p:cNvPr>
            <p:cNvSpPr txBox="1"/>
            <p:nvPr/>
          </p:nvSpPr>
          <p:spPr>
            <a:xfrm>
              <a:off x="-475010" y="1068011"/>
              <a:ext cx="385935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2"/>
                  </a:solidFill>
                  <a:cs typeface="Arial" pitchFamily="34" charset="0"/>
                </a:rPr>
                <a:t>Disadvantage</a:t>
              </a:r>
              <a:endParaRPr lang="ko-KR" altLang="en-US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EB7564-6935-4DE5-A878-B76EC3C0AA7D}"/>
                </a:ext>
              </a:extLst>
            </p:cNvPr>
            <p:cNvSpPr txBox="1"/>
            <p:nvPr/>
          </p:nvSpPr>
          <p:spPr>
            <a:xfrm>
              <a:off x="-654891" y="1468121"/>
              <a:ext cx="41814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Requires 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heavy calculations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Adding a new block is time consuming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Need more resources to perform calculations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99676C-E2CD-42DB-9EA6-E69CD46D17D7}"/>
              </a:ext>
            </a:extLst>
          </p:cNvPr>
          <p:cNvCxnSpPr>
            <a:cxnSpLocks/>
          </p:cNvCxnSpPr>
          <p:nvPr/>
        </p:nvCxnSpPr>
        <p:spPr>
          <a:xfrm>
            <a:off x="2775867" y="3672162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30">
            <a:extLst>
              <a:ext uri="{FF2B5EF4-FFF2-40B4-BE49-F238E27FC236}">
                <a16:creationId xmlns:a16="http://schemas.microsoft.com/office/drawing/2014/main" id="{05675A7F-2A7A-4208-B47E-5C5124B31EB9}"/>
              </a:ext>
            </a:extLst>
          </p:cNvPr>
          <p:cNvSpPr/>
          <p:nvPr/>
        </p:nvSpPr>
        <p:spPr>
          <a:xfrm flipH="1">
            <a:off x="10134498" y="260924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5B3EEB65-4282-4186-BBB3-8A293B2EB8B9}"/>
              </a:ext>
            </a:extLst>
          </p:cNvPr>
          <p:cNvSpPr/>
          <p:nvPr/>
        </p:nvSpPr>
        <p:spPr>
          <a:xfrm>
            <a:off x="9627088" y="2192228"/>
            <a:ext cx="525265" cy="52441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60157BB-EC8B-43AC-9FF0-BC5996C7B87B}"/>
              </a:ext>
            </a:extLst>
          </p:cNvPr>
          <p:cNvSpPr/>
          <p:nvPr/>
        </p:nvSpPr>
        <p:spPr>
          <a:xfrm rot="19747498">
            <a:off x="9018078" y="2603374"/>
            <a:ext cx="1218020" cy="1044937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99676C-E2CD-42DB-9EA6-E69CD46D17D7}"/>
              </a:ext>
            </a:extLst>
          </p:cNvPr>
          <p:cNvCxnSpPr>
            <a:cxnSpLocks/>
          </p:cNvCxnSpPr>
          <p:nvPr/>
        </p:nvCxnSpPr>
        <p:spPr>
          <a:xfrm>
            <a:off x="9637973" y="3672162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9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380" y="685799"/>
            <a:ext cx="10290890" cy="56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C7FD0-9464-4673-82F3-AE98B6DC24CF}"/>
              </a:ext>
            </a:extLst>
          </p:cNvPr>
          <p:cNvSpPr/>
          <p:nvPr/>
        </p:nvSpPr>
        <p:spPr>
          <a:xfrm>
            <a:off x="891513" y="1816574"/>
            <a:ext cx="2376264" cy="15856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CC8F47-AF66-41CF-ABD6-3A0C7DB634D8}"/>
              </a:ext>
            </a:extLst>
          </p:cNvPr>
          <p:cNvSpPr/>
          <p:nvPr/>
        </p:nvSpPr>
        <p:spPr>
          <a:xfrm>
            <a:off x="3570119" y="1816572"/>
            <a:ext cx="2376264" cy="15856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81F006-1ED9-4D80-B45B-5F560C132E6A}"/>
              </a:ext>
            </a:extLst>
          </p:cNvPr>
          <p:cNvSpPr/>
          <p:nvPr/>
        </p:nvSpPr>
        <p:spPr>
          <a:xfrm>
            <a:off x="6278777" y="1816572"/>
            <a:ext cx="2376264" cy="15856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6C3156-C50C-4C42-98EC-A4E23097AD9A}"/>
              </a:ext>
            </a:extLst>
          </p:cNvPr>
          <p:cNvSpPr/>
          <p:nvPr/>
        </p:nvSpPr>
        <p:spPr>
          <a:xfrm>
            <a:off x="8927273" y="4420646"/>
            <a:ext cx="2376264" cy="175257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A01A2-143F-49A5-AE43-DBDFC32053EA}"/>
              </a:ext>
            </a:extLst>
          </p:cNvPr>
          <p:cNvSpPr/>
          <p:nvPr/>
        </p:nvSpPr>
        <p:spPr>
          <a:xfrm>
            <a:off x="5672562" y="3919544"/>
            <a:ext cx="2376264" cy="280368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119394D-F494-4E61-A8CF-AC51DD40E74E}"/>
              </a:ext>
            </a:extLst>
          </p:cNvPr>
          <p:cNvSpPr/>
          <p:nvPr/>
        </p:nvSpPr>
        <p:spPr>
          <a:xfrm>
            <a:off x="3152923" y="2398627"/>
            <a:ext cx="74776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9952F6C-4A90-455F-BAB6-1A5500B98D6C}"/>
              </a:ext>
            </a:extLst>
          </p:cNvPr>
          <p:cNvSpPr/>
          <p:nvPr/>
        </p:nvSpPr>
        <p:spPr>
          <a:xfrm>
            <a:off x="5845990" y="2398627"/>
            <a:ext cx="74776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F30A401-A293-447E-9DCA-FCAE308574FE}"/>
              </a:ext>
            </a:extLst>
          </p:cNvPr>
          <p:cNvSpPr/>
          <p:nvPr/>
        </p:nvSpPr>
        <p:spPr>
          <a:xfrm rot="10800000">
            <a:off x="7786353" y="5270618"/>
            <a:ext cx="1342759" cy="48463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505751-0D5A-46A3-B1AD-248ADDC3C011}"/>
              </a:ext>
            </a:extLst>
          </p:cNvPr>
          <p:cNvSpPr/>
          <p:nvPr/>
        </p:nvSpPr>
        <p:spPr>
          <a:xfrm>
            <a:off x="891777" y="1805939"/>
            <a:ext cx="2376000" cy="4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75B9-090B-4253-92C8-E7A0452A87D0}"/>
              </a:ext>
            </a:extLst>
          </p:cNvPr>
          <p:cNvSpPr/>
          <p:nvPr/>
        </p:nvSpPr>
        <p:spPr>
          <a:xfrm>
            <a:off x="3570383" y="1805939"/>
            <a:ext cx="23760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B7431-07B4-4760-9D63-81A84148A0FB}"/>
              </a:ext>
            </a:extLst>
          </p:cNvPr>
          <p:cNvSpPr/>
          <p:nvPr/>
        </p:nvSpPr>
        <p:spPr>
          <a:xfrm>
            <a:off x="6279041" y="1796905"/>
            <a:ext cx="237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92E70-E23A-47D1-A088-C227D5D9A73E}"/>
              </a:ext>
            </a:extLst>
          </p:cNvPr>
          <p:cNvSpPr/>
          <p:nvPr/>
        </p:nvSpPr>
        <p:spPr>
          <a:xfrm>
            <a:off x="8927537" y="4420644"/>
            <a:ext cx="23760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2C2DC8-BA79-4B40-89F1-BB45A82BF6DA}"/>
              </a:ext>
            </a:extLst>
          </p:cNvPr>
          <p:cNvSpPr/>
          <p:nvPr/>
        </p:nvSpPr>
        <p:spPr>
          <a:xfrm>
            <a:off x="5672562" y="3919544"/>
            <a:ext cx="2376000" cy="47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E3B2AF-154B-46DC-976D-9C5303B379C8}"/>
              </a:ext>
            </a:extLst>
          </p:cNvPr>
          <p:cNvSpPr txBox="1"/>
          <p:nvPr/>
        </p:nvSpPr>
        <p:spPr>
          <a:xfrm>
            <a:off x="955589" y="2397247"/>
            <a:ext cx="2197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 this method, computing pools are created to confirm the block and add the block to the chain.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A3AA6-BDB1-4EBC-9530-98A4ED248BE3}"/>
              </a:ext>
            </a:extLst>
          </p:cNvPr>
          <p:cNvSpPr txBox="1"/>
          <p:nvPr/>
        </p:nvSpPr>
        <p:spPr>
          <a:xfrm>
            <a:off x="3843940" y="2323911"/>
            <a:ext cx="1828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network nodes join these pools without any priority and start operating.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8B1284-21B7-45D0-8A88-FD53B9DA47A7}"/>
              </a:ext>
            </a:extLst>
          </p:cNvPr>
          <p:cNvSpPr txBox="1"/>
          <p:nvPr/>
        </p:nvSpPr>
        <p:spPr>
          <a:xfrm>
            <a:off x="5957731" y="4597274"/>
            <a:ext cx="182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pool, many duplicate calculations are not performed and the calculations to confirm the new block are reduced.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C3876-0DAD-457C-8ACE-42D11A49EA12}"/>
              </a:ext>
            </a:extLst>
          </p:cNvPr>
          <p:cNvSpPr txBox="1"/>
          <p:nvPr/>
        </p:nvSpPr>
        <p:spPr>
          <a:xfrm>
            <a:off x="6552730" y="2397247"/>
            <a:ext cx="182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Everyone gets a prize for the stack they share.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A4B824-453A-4931-B7FA-8135963B110A}"/>
              </a:ext>
            </a:extLst>
          </p:cNvPr>
          <p:cNvSpPr txBox="1"/>
          <p:nvPr/>
        </p:nvSpPr>
        <p:spPr>
          <a:xfrm>
            <a:off x="9258621" y="5016770"/>
            <a:ext cx="1828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someone tries to cheat and confirms an invalid block, he will be fined and lose his shares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4C61BE1E-B7D1-4578-9C85-FF94AF124E83}"/>
              </a:ext>
            </a:extLst>
          </p:cNvPr>
          <p:cNvSpPr/>
          <p:nvPr/>
        </p:nvSpPr>
        <p:spPr>
          <a:xfrm>
            <a:off x="8927537" y="1805940"/>
            <a:ext cx="2376264" cy="218941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2C881E85-FB21-458B-851A-02539F471AB6}"/>
              </a:ext>
            </a:extLst>
          </p:cNvPr>
          <p:cNvSpPr/>
          <p:nvPr/>
        </p:nvSpPr>
        <p:spPr>
          <a:xfrm>
            <a:off x="8927801" y="1811737"/>
            <a:ext cx="237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5912B6-A456-41A3-BD11-E6BFCB5BB717}"/>
              </a:ext>
            </a:extLst>
          </p:cNvPr>
          <p:cNvSpPr txBox="1"/>
          <p:nvPr/>
        </p:nvSpPr>
        <p:spPr>
          <a:xfrm>
            <a:off x="9286818" y="2397247"/>
            <a:ext cx="1828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connecting to the pool, everyone receives a template and tries to find the nonce, and if he finds it, he informs the pool and earns as much as his share.</a:t>
            </a:r>
          </a:p>
        </p:txBody>
      </p:sp>
      <p:sp>
        <p:nvSpPr>
          <p:cNvPr id="37" name="Right Arrow 8">
            <a:extLst>
              <a:ext uri="{FF2B5EF4-FFF2-40B4-BE49-F238E27FC236}">
                <a16:creationId xmlns:a16="http://schemas.microsoft.com/office/drawing/2014/main" id="{1E21F74D-7912-4076-9B29-B9CE55EC6418}"/>
              </a:ext>
            </a:extLst>
          </p:cNvPr>
          <p:cNvSpPr/>
          <p:nvPr/>
        </p:nvSpPr>
        <p:spPr>
          <a:xfrm>
            <a:off x="8539058" y="2402205"/>
            <a:ext cx="74776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ight Arrow 15">
            <a:extLst>
              <a:ext uri="{FF2B5EF4-FFF2-40B4-BE49-F238E27FC236}">
                <a16:creationId xmlns:a16="http://schemas.microsoft.com/office/drawing/2014/main" id="{6A3EDA4E-A288-4431-8521-2F865CD32BB4}"/>
              </a:ext>
            </a:extLst>
          </p:cNvPr>
          <p:cNvSpPr/>
          <p:nvPr/>
        </p:nvSpPr>
        <p:spPr>
          <a:xfrm rot="16200000" flipH="1">
            <a:off x="9734056" y="4060319"/>
            <a:ext cx="934145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796636" y="4597274"/>
            <a:ext cx="650002" cy="7716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Oval 41"/>
          <p:cNvSpPr/>
          <p:nvPr/>
        </p:nvSpPr>
        <p:spPr>
          <a:xfrm>
            <a:off x="1283791" y="4155044"/>
            <a:ext cx="1675692" cy="162037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67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xagon 36">
            <a:extLst>
              <a:ext uri="{FF2B5EF4-FFF2-40B4-BE49-F238E27FC236}">
                <a16:creationId xmlns:a16="http://schemas.microsoft.com/office/drawing/2014/main" id="{160157BB-EC8B-43AC-9FF0-BC5996C7B87B}"/>
              </a:ext>
            </a:extLst>
          </p:cNvPr>
          <p:cNvSpPr/>
          <p:nvPr/>
        </p:nvSpPr>
        <p:spPr>
          <a:xfrm rot="19747498">
            <a:off x="2155972" y="2603374"/>
            <a:ext cx="1218020" cy="1044937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Advantage &amp; Disadvantage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A59972-C0EB-4965-B331-5EB18DE90452}"/>
              </a:ext>
            </a:extLst>
          </p:cNvPr>
          <p:cNvSpPr/>
          <p:nvPr/>
        </p:nvSpPr>
        <p:spPr>
          <a:xfrm>
            <a:off x="0" y="4378569"/>
            <a:ext cx="12192000" cy="24794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F4CD5E-F117-48C5-A2E2-B1E318D8D603}"/>
              </a:ext>
            </a:extLst>
          </p:cNvPr>
          <p:cNvGrpSpPr/>
          <p:nvPr/>
        </p:nvGrpSpPr>
        <p:grpSpPr>
          <a:xfrm>
            <a:off x="1546866" y="4509776"/>
            <a:ext cx="2415533" cy="1644170"/>
            <a:chOff x="-475010" y="1068011"/>
            <a:chExt cx="3859356" cy="16441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F61488-750A-4FA0-AA79-98B9C493AA8B}"/>
                </a:ext>
              </a:extLst>
            </p:cNvPr>
            <p:cNvSpPr txBox="1"/>
            <p:nvPr/>
          </p:nvSpPr>
          <p:spPr>
            <a:xfrm>
              <a:off x="-475010" y="1068011"/>
              <a:ext cx="385935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2"/>
                  </a:solidFill>
                  <a:cs typeface="Arial" pitchFamily="34" charset="0"/>
                </a:rPr>
                <a:t>Advantage </a:t>
              </a:r>
              <a:endParaRPr lang="ko-KR" altLang="en-US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AFE8BE-F66C-4CFE-A77B-310DC6B36248}"/>
                </a:ext>
              </a:extLst>
            </p:cNvPr>
            <p:cNvSpPr txBox="1"/>
            <p:nvPr/>
          </p:nvSpPr>
          <p:spPr>
            <a:xfrm>
              <a:off x="-475010" y="1542630"/>
              <a:ext cx="384531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Adding blocks to the chain is faster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Requires fewer resources for 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calculations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842162-D85F-4F27-96F9-566B705D53E7}"/>
              </a:ext>
            </a:extLst>
          </p:cNvPr>
          <p:cNvGrpSpPr/>
          <p:nvPr/>
        </p:nvGrpSpPr>
        <p:grpSpPr>
          <a:xfrm>
            <a:off x="8418873" y="4509776"/>
            <a:ext cx="2416429" cy="1354217"/>
            <a:chOff x="-654891" y="1068011"/>
            <a:chExt cx="4181445" cy="135421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1ED520-FCE4-48B1-8C4B-FCF534510EA6}"/>
                </a:ext>
              </a:extLst>
            </p:cNvPr>
            <p:cNvSpPr txBox="1"/>
            <p:nvPr/>
          </p:nvSpPr>
          <p:spPr>
            <a:xfrm>
              <a:off x="-475010" y="1068011"/>
              <a:ext cx="385935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2"/>
                  </a:solidFill>
                  <a:cs typeface="Arial" pitchFamily="34" charset="0"/>
                </a:rPr>
                <a:t>Disadvantage</a:t>
              </a:r>
              <a:endParaRPr lang="ko-KR" altLang="en-US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EB7564-6935-4DE5-A878-B76EC3C0AA7D}"/>
                </a:ext>
              </a:extLst>
            </p:cNvPr>
            <p:cNvSpPr txBox="1"/>
            <p:nvPr/>
          </p:nvSpPr>
          <p:spPr>
            <a:xfrm>
              <a:off x="-654891" y="1468121"/>
              <a:ext cx="41814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Fork 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happens more often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It's cheap to plan and attack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99676C-E2CD-42DB-9EA6-E69CD46D17D7}"/>
              </a:ext>
            </a:extLst>
          </p:cNvPr>
          <p:cNvCxnSpPr>
            <a:cxnSpLocks/>
          </p:cNvCxnSpPr>
          <p:nvPr/>
        </p:nvCxnSpPr>
        <p:spPr>
          <a:xfrm>
            <a:off x="2775867" y="3672162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30">
            <a:extLst>
              <a:ext uri="{FF2B5EF4-FFF2-40B4-BE49-F238E27FC236}">
                <a16:creationId xmlns:a16="http://schemas.microsoft.com/office/drawing/2014/main" id="{05675A7F-2A7A-4208-B47E-5C5124B31EB9}"/>
              </a:ext>
            </a:extLst>
          </p:cNvPr>
          <p:cNvSpPr/>
          <p:nvPr/>
        </p:nvSpPr>
        <p:spPr>
          <a:xfrm flipH="1">
            <a:off x="10134498" y="260924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5B3EEB65-4282-4186-BBB3-8A293B2EB8B9}"/>
              </a:ext>
            </a:extLst>
          </p:cNvPr>
          <p:cNvSpPr/>
          <p:nvPr/>
        </p:nvSpPr>
        <p:spPr>
          <a:xfrm>
            <a:off x="9627088" y="2192228"/>
            <a:ext cx="525265" cy="52441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60157BB-EC8B-43AC-9FF0-BC5996C7B87B}"/>
              </a:ext>
            </a:extLst>
          </p:cNvPr>
          <p:cNvSpPr/>
          <p:nvPr/>
        </p:nvSpPr>
        <p:spPr>
          <a:xfrm rot="19747498">
            <a:off x="9018078" y="2603374"/>
            <a:ext cx="1218020" cy="1044937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99676C-E2CD-42DB-9EA6-E69CD46D17D7}"/>
              </a:ext>
            </a:extLst>
          </p:cNvPr>
          <p:cNvCxnSpPr>
            <a:cxnSpLocks/>
          </p:cNvCxnSpPr>
          <p:nvPr/>
        </p:nvCxnSpPr>
        <p:spPr>
          <a:xfrm>
            <a:off x="9637973" y="3672162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9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b="1" dirty="0" smtClean="0"/>
              <a:t>Benefits &amp; limitations </a:t>
            </a:r>
            <a:r>
              <a:rPr lang="en-US" sz="4800" b="1" dirty="0"/>
              <a:t>of blockchain</a:t>
            </a:r>
            <a:endParaRPr lang="en-US" sz="48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BE15F8-3BF3-41F7-9C0B-01ACCBBC0327}"/>
              </a:ext>
            </a:extLst>
          </p:cNvPr>
          <p:cNvGrpSpPr/>
          <p:nvPr/>
        </p:nvGrpSpPr>
        <p:grpSpPr>
          <a:xfrm>
            <a:off x="985435" y="1706122"/>
            <a:ext cx="4536504" cy="4398990"/>
            <a:chOff x="683568" y="1767665"/>
            <a:chExt cx="4536504" cy="43989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063718-E1C9-4E09-8A04-0D80A8ABC104}"/>
                </a:ext>
              </a:extLst>
            </p:cNvPr>
            <p:cNvGrpSpPr/>
            <p:nvPr/>
          </p:nvGrpSpPr>
          <p:grpSpPr>
            <a:xfrm>
              <a:off x="683568" y="1767665"/>
              <a:ext cx="1694196" cy="1406401"/>
              <a:chOff x="971600" y="1733231"/>
              <a:chExt cx="1620000" cy="1440000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DAEA82B1-9E9C-4CD5-AF3F-1DB7C7481EFB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B9B4B75F-B23B-4C91-B000-50F5DB9717A9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45F361-17B8-4734-972F-4581AE6CA55A}"/>
                </a:ext>
              </a:extLst>
            </p:cNvPr>
            <p:cNvGrpSpPr/>
            <p:nvPr/>
          </p:nvGrpSpPr>
          <p:grpSpPr>
            <a:xfrm>
              <a:off x="683568" y="3263960"/>
              <a:ext cx="1694196" cy="1406401"/>
              <a:chOff x="971600" y="1733231"/>
              <a:chExt cx="1620000" cy="1440000"/>
            </a:xfrm>
          </p:grpSpPr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07A558D1-F007-4083-9BD6-399FAEDD279A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79595459-F71A-4912-8EA4-C3236DBF8DDF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7E55E6-BF90-469E-BEB1-FD501D86DB06}"/>
                </a:ext>
              </a:extLst>
            </p:cNvPr>
            <p:cNvGrpSpPr/>
            <p:nvPr/>
          </p:nvGrpSpPr>
          <p:grpSpPr>
            <a:xfrm>
              <a:off x="683568" y="4760254"/>
              <a:ext cx="1694196" cy="1406401"/>
              <a:chOff x="971600" y="1733231"/>
              <a:chExt cx="1620000" cy="1440000"/>
            </a:xfrm>
          </p:grpSpPr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913B3B86-4902-4E2B-87EB-AC0CCD7E9757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76552A09-03BB-4365-97FE-210943A7F6B5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4328F96-5BCE-46C9-9057-5261816F3137}"/>
                </a:ext>
              </a:extLst>
            </p:cNvPr>
            <p:cNvGrpSpPr/>
            <p:nvPr/>
          </p:nvGrpSpPr>
          <p:grpSpPr>
            <a:xfrm>
              <a:off x="2104722" y="2533698"/>
              <a:ext cx="1694196" cy="1406401"/>
              <a:chOff x="971600" y="1733231"/>
              <a:chExt cx="1620000" cy="1440000"/>
            </a:xfrm>
          </p:grpSpPr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5F54BD27-C871-4746-A5D3-5392DEC438B5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D8801872-4A35-4A9A-9D9B-9871ADCB5A43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6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8AE029-2C2A-4CB8-AEA2-9060713FF0BB}"/>
                </a:ext>
              </a:extLst>
            </p:cNvPr>
            <p:cNvGrpSpPr/>
            <p:nvPr/>
          </p:nvGrpSpPr>
          <p:grpSpPr>
            <a:xfrm>
              <a:off x="2104722" y="4029991"/>
              <a:ext cx="1694196" cy="1406401"/>
              <a:chOff x="971600" y="1733231"/>
              <a:chExt cx="1620000" cy="1440000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E8E8045A-4704-449A-A158-6BBF95CCF0E6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8F9E8758-7B34-44FD-B7F6-FC7A4306A46A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4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3614B9-542D-4F30-A0A3-4E40F0894252}"/>
                </a:ext>
              </a:extLst>
            </p:cNvPr>
            <p:cNvGrpSpPr/>
            <p:nvPr/>
          </p:nvGrpSpPr>
          <p:grpSpPr>
            <a:xfrm>
              <a:off x="3525876" y="3274191"/>
              <a:ext cx="1694196" cy="1406401"/>
              <a:chOff x="971600" y="1733231"/>
              <a:chExt cx="1620000" cy="14400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BF2BE645-A0A2-4407-A84F-1B5F0BB99527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30E1459-46CA-4E82-9ABB-98A2BA68E3AB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5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580BDE6-A663-4141-87E6-742CEB31490B}"/>
              </a:ext>
            </a:extLst>
          </p:cNvPr>
          <p:cNvSpPr txBox="1"/>
          <p:nvPr/>
        </p:nvSpPr>
        <p:spPr>
          <a:xfrm>
            <a:off x="3940455" y="3586246"/>
            <a:ext cx="14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High availability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F1D22D-C5EC-4C03-9202-ADA5599330DE}"/>
              </a:ext>
            </a:extLst>
          </p:cNvPr>
          <p:cNvSpPr txBox="1"/>
          <p:nvPr/>
        </p:nvSpPr>
        <p:spPr>
          <a:xfrm>
            <a:off x="2529970" y="3003581"/>
            <a:ext cx="140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Immutability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1FC3BF-4DC0-44C3-8504-756564D5B713}"/>
              </a:ext>
            </a:extLst>
          </p:cNvPr>
          <p:cNvSpPr txBox="1"/>
          <p:nvPr/>
        </p:nvSpPr>
        <p:spPr>
          <a:xfrm>
            <a:off x="2546971" y="4475609"/>
            <a:ext cx="140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Cost-saving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04BF29-46C0-465B-8497-09A4303AC613}"/>
              </a:ext>
            </a:extLst>
          </p:cNvPr>
          <p:cNvSpPr txBox="1"/>
          <p:nvPr/>
        </p:nvSpPr>
        <p:spPr>
          <a:xfrm>
            <a:off x="1129451" y="5220960"/>
            <a:ext cx="140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Highly secure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89CD7D-62BB-43B6-BA88-2F6F59A325F2}"/>
              </a:ext>
            </a:extLst>
          </p:cNvPr>
          <p:cNvSpPr txBox="1"/>
          <p:nvPr/>
        </p:nvSpPr>
        <p:spPr>
          <a:xfrm>
            <a:off x="1145765" y="3677780"/>
            <a:ext cx="140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Transparency and trust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547C16-491B-4255-92EF-7A4AA667EC8F}"/>
              </a:ext>
            </a:extLst>
          </p:cNvPr>
          <p:cNvSpPr txBox="1"/>
          <p:nvPr/>
        </p:nvSpPr>
        <p:spPr>
          <a:xfrm>
            <a:off x="1013348" y="2207044"/>
            <a:ext cx="166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Decentralization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Rounded Rectangle 40">
            <a:extLst>
              <a:ext uri="{FF2B5EF4-FFF2-40B4-BE49-F238E27FC236}">
                <a16:creationId xmlns:a16="http://schemas.microsoft.com/office/drawing/2014/main" id="{DDFD53B9-E451-4052-93E1-11CBFD8AC3E9}"/>
              </a:ext>
            </a:extLst>
          </p:cNvPr>
          <p:cNvSpPr/>
          <p:nvPr/>
        </p:nvSpPr>
        <p:spPr>
          <a:xfrm>
            <a:off x="6050337" y="1777156"/>
            <a:ext cx="5177440" cy="514489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Rounded Rectangle 41">
            <a:extLst>
              <a:ext uri="{FF2B5EF4-FFF2-40B4-BE49-F238E27FC236}">
                <a16:creationId xmlns:a16="http://schemas.microsoft.com/office/drawing/2014/main" id="{2601B0D0-A729-46F6-96F2-87F91B32579D}"/>
              </a:ext>
            </a:extLst>
          </p:cNvPr>
          <p:cNvSpPr/>
          <p:nvPr/>
        </p:nvSpPr>
        <p:spPr>
          <a:xfrm>
            <a:off x="6050337" y="2484179"/>
            <a:ext cx="5177440" cy="62834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Rounded Rectangle 42">
            <a:extLst>
              <a:ext uri="{FF2B5EF4-FFF2-40B4-BE49-F238E27FC236}">
                <a16:creationId xmlns:a16="http://schemas.microsoft.com/office/drawing/2014/main" id="{8A25CB4F-94F5-4639-B2C8-5E4A09E4C6EA}"/>
              </a:ext>
            </a:extLst>
          </p:cNvPr>
          <p:cNvSpPr/>
          <p:nvPr/>
        </p:nvSpPr>
        <p:spPr>
          <a:xfrm>
            <a:off x="6050337" y="3291328"/>
            <a:ext cx="5177440" cy="5169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Adoption</a:t>
            </a:r>
            <a:endParaRPr lang="ko-KR" altLang="en-US" sz="2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6A9E1-FB7F-4E44-8069-052B50AB02D4}"/>
              </a:ext>
            </a:extLst>
          </p:cNvPr>
          <p:cNvSpPr txBox="1"/>
          <p:nvPr/>
        </p:nvSpPr>
        <p:spPr>
          <a:xfrm>
            <a:off x="6110127" y="1850342"/>
            <a:ext cx="48026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Scalability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D16649-704F-47AD-AE11-7C908DE3DDE2}"/>
              </a:ext>
            </a:extLst>
          </p:cNvPr>
          <p:cNvSpPr txBox="1"/>
          <p:nvPr/>
        </p:nvSpPr>
        <p:spPr>
          <a:xfrm>
            <a:off x="6237728" y="2613685"/>
            <a:ext cx="48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Regulation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Rounded Rectangle 40">
            <a:extLst>
              <a:ext uri="{FF2B5EF4-FFF2-40B4-BE49-F238E27FC236}">
                <a16:creationId xmlns:a16="http://schemas.microsoft.com/office/drawing/2014/main" id="{DDFD53B9-E451-4052-93E1-11CBFD8AC3E9}"/>
              </a:ext>
            </a:extLst>
          </p:cNvPr>
          <p:cNvSpPr/>
          <p:nvPr/>
        </p:nvSpPr>
        <p:spPr>
          <a:xfrm>
            <a:off x="6050337" y="3995013"/>
            <a:ext cx="5177440" cy="48059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Relatively immature technology</a:t>
            </a:r>
            <a:endParaRPr lang="ko-KR" altLang="en-US" sz="2000" b="1" dirty="0"/>
          </a:p>
        </p:txBody>
      </p:sp>
      <p:sp>
        <p:nvSpPr>
          <p:cNvPr id="53" name="Rounded Rectangle 40">
            <a:extLst>
              <a:ext uri="{FF2B5EF4-FFF2-40B4-BE49-F238E27FC236}">
                <a16:creationId xmlns:a16="http://schemas.microsoft.com/office/drawing/2014/main" id="{DDFD53B9-E451-4052-93E1-11CBFD8AC3E9}"/>
              </a:ext>
            </a:extLst>
          </p:cNvPr>
          <p:cNvSpPr/>
          <p:nvPr/>
        </p:nvSpPr>
        <p:spPr>
          <a:xfrm>
            <a:off x="6050337" y="4638609"/>
            <a:ext cx="5177440" cy="58235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Privacy and confidentiality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4721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5252532"/>
            <a:ext cx="12191999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 rtl="1"/>
            <a:r>
              <a:rPr lang="en-US" altLang="ko-KR" sz="6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Dr. </a:t>
            </a:r>
            <a:r>
              <a:rPr lang="en-US" altLang="ko-KR" sz="6000" dirty="0" err="1" smtClean="0">
                <a:solidFill>
                  <a:schemeClr val="bg1"/>
                </a:solidFill>
                <a:cs typeface="B Nazanin" panose="00000400000000000000" pitchFamily="2" charset="-78"/>
              </a:rPr>
              <a:t>Behjati</a:t>
            </a:r>
            <a:endParaRPr lang="ko-KR" altLang="en-US" sz="6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503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Distributed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75F731-8EC2-45F5-AB53-9C43A54ACEFD}"/>
              </a:ext>
            </a:extLst>
          </p:cNvPr>
          <p:cNvGrpSpPr/>
          <p:nvPr/>
        </p:nvGrpSpPr>
        <p:grpSpPr>
          <a:xfrm>
            <a:off x="4520406" y="1726831"/>
            <a:ext cx="3179442" cy="4526856"/>
            <a:chOff x="348360" y="1332374"/>
            <a:chExt cx="2545698" cy="36908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5DDA86-7877-4844-ACF4-638691F40972}"/>
                </a:ext>
              </a:extLst>
            </p:cNvPr>
            <p:cNvGrpSpPr/>
            <p:nvPr/>
          </p:nvGrpSpPr>
          <p:grpSpPr>
            <a:xfrm>
              <a:off x="348360" y="4335070"/>
              <a:ext cx="2545698" cy="688177"/>
              <a:chOff x="348360" y="4335070"/>
              <a:chExt cx="2545698" cy="688177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0F34FC23-4635-40C8-AFC5-94EF0158CBCD}"/>
                  </a:ext>
                </a:extLst>
              </p:cNvPr>
              <p:cNvSpPr/>
              <p:nvPr/>
            </p:nvSpPr>
            <p:spPr>
              <a:xfrm rot="358729">
                <a:off x="348360" y="4422214"/>
                <a:ext cx="2379133" cy="601033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Rectangle 7">
                <a:extLst>
                  <a:ext uri="{FF2B5EF4-FFF2-40B4-BE49-F238E27FC236}">
                    <a16:creationId xmlns:a16="http://schemas.microsoft.com/office/drawing/2014/main" id="{3ECCAD27-99CA-4072-8D2B-8C43FA3B4B47}"/>
                  </a:ext>
                </a:extLst>
              </p:cNvPr>
              <p:cNvSpPr/>
              <p:nvPr/>
            </p:nvSpPr>
            <p:spPr>
              <a:xfrm rot="358729">
                <a:off x="809437" y="4335070"/>
                <a:ext cx="2084621" cy="526631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6C6F74-8E05-40C1-A142-F8EFE2C379A2}"/>
                </a:ext>
              </a:extLst>
            </p:cNvPr>
            <p:cNvGrpSpPr/>
            <p:nvPr/>
          </p:nvGrpSpPr>
          <p:grpSpPr>
            <a:xfrm>
              <a:off x="990098" y="1332374"/>
              <a:ext cx="1167538" cy="2883212"/>
              <a:chOff x="1676270" y="1332374"/>
              <a:chExt cx="1167538" cy="288321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492343-A84D-4502-8C0A-C2D199B17873}"/>
                  </a:ext>
                </a:extLst>
              </p:cNvPr>
              <p:cNvSpPr/>
              <p:nvPr/>
            </p:nvSpPr>
            <p:spPr>
              <a:xfrm>
                <a:off x="1676270" y="3351490"/>
                <a:ext cx="864096" cy="8640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Right">
                  <a:rot lat="598412" lon="1237643" rev="0"/>
                </a:camera>
                <a:lightRig rig="threePt" dir="t"/>
              </a:scene3d>
              <a:sp3d extrusionH="819150" prstMaterial="flat">
                <a:bevelT w="44450" h="25400"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D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8D9906-A1BC-4EF6-8ED4-26637D9E951F}"/>
                  </a:ext>
                </a:extLst>
              </p:cNvPr>
              <p:cNvSpPr/>
              <p:nvPr/>
            </p:nvSpPr>
            <p:spPr>
              <a:xfrm>
                <a:off x="1979712" y="1332374"/>
                <a:ext cx="864096" cy="8640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perspectiveRight">
                  <a:rot lat="21299999" lon="20699968" rev="0"/>
                </a:camera>
                <a:lightRig rig="threePt" dir="t"/>
              </a:scene3d>
              <a:sp3d extrusionH="819150" prstMaterial="flat">
                <a:bevelT w="63500" h="31750"/>
                <a:extrusionClr>
                  <a:schemeClr val="accent4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A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7BE7FB-5F42-4423-AB3F-DB94DCC93A54}"/>
              </a:ext>
            </a:extLst>
          </p:cNvPr>
          <p:cNvGrpSpPr/>
          <p:nvPr/>
        </p:nvGrpSpPr>
        <p:grpSpPr>
          <a:xfrm>
            <a:off x="7753265" y="1726831"/>
            <a:ext cx="3614754" cy="1173378"/>
            <a:chOff x="6211235" y="1628800"/>
            <a:chExt cx="2609237" cy="11733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0501CE-F59B-4B74-8716-64FB0830D4F1}"/>
                </a:ext>
              </a:extLst>
            </p:cNvPr>
            <p:cNvSpPr txBox="1"/>
            <p:nvPr/>
          </p:nvSpPr>
          <p:spPr>
            <a:xfrm>
              <a:off x="6214186" y="1628800"/>
              <a:ext cx="26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Advantages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484BC5-1D9B-45D7-8E5B-0B08222B5C8F}"/>
                </a:ext>
              </a:extLst>
            </p:cNvPr>
            <p:cNvSpPr txBox="1"/>
            <p:nvPr/>
          </p:nvSpPr>
          <p:spPr>
            <a:xfrm>
              <a:off x="6211235" y="1971181"/>
              <a:ext cx="26092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• </a:t>
              </a:r>
              <a:r>
                <a:rPr lang="en-US" sz="1200" dirty="0"/>
                <a:t>Higher computing power </a:t>
              </a:r>
            </a:p>
            <a:p>
              <a:r>
                <a:rPr lang="en-US" sz="1200" dirty="0"/>
                <a:t>• Cost reduction </a:t>
              </a:r>
            </a:p>
            <a:p>
              <a:r>
                <a:rPr lang="en-US" sz="1200" dirty="0"/>
                <a:t>• Higher reliability</a:t>
              </a:r>
            </a:p>
            <a:p>
              <a:r>
                <a:rPr lang="en-US" sz="1200" dirty="0"/>
                <a:t>• Ability to grow naturally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BEF96E-02F1-4080-8F32-6CCA493E11C0}"/>
              </a:ext>
            </a:extLst>
          </p:cNvPr>
          <p:cNvGrpSpPr/>
          <p:nvPr/>
        </p:nvGrpSpPr>
        <p:grpSpPr>
          <a:xfrm>
            <a:off x="800086" y="4159620"/>
            <a:ext cx="3614754" cy="1358044"/>
            <a:chOff x="179512" y="5029814"/>
            <a:chExt cx="2609237" cy="13580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7A0039-1297-465D-9F9C-6B9947EDBB6C}"/>
                </a:ext>
              </a:extLst>
            </p:cNvPr>
            <p:cNvSpPr txBox="1"/>
            <p:nvPr/>
          </p:nvSpPr>
          <p:spPr>
            <a:xfrm>
              <a:off x="182463" y="5029814"/>
              <a:ext cx="26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Disadvantages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0E220-12EA-4884-9DCD-D3B6B958C71A}"/>
                </a:ext>
              </a:extLst>
            </p:cNvPr>
            <p:cNvSpPr txBox="1"/>
            <p:nvPr/>
          </p:nvSpPr>
          <p:spPr>
            <a:xfrm>
              <a:off x="179512" y="5372195"/>
              <a:ext cx="26092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• </a:t>
              </a:r>
              <a:r>
                <a:rPr lang="en-US" sz="1200" dirty="0"/>
                <a:t>Coordination overhead </a:t>
              </a:r>
            </a:p>
            <a:p>
              <a:pPr algn="r"/>
              <a:r>
                <a:rPr lang="en-US" sz="1200" dirty="0"/>
                <a:t>• Communication overhead </a:t>
              </a:r>
            </a:p>
            <a:p>
              <a:pPr algn="r"/>
              <a:r>
                <a:rPr lang="en-US" sz="1200" dirty="0"/>
                <a:t>• Dependency on networks </a:t>
              </a:r>
            </a:p>
            <a:p>
              <a:pPr algn="r"/>
              <a:r>
                <a:rPr lang="en-US" sz="1200" dirty="0"/>
                <a:t>• Higher program complexity </a:t>
              </a:r>
            </a:p>
            <a:p>
              <a:pPr algn="r"/>
              <a:r>
                <a:rPr lang="en-US" sz="1200" dirty="0"/>
                <a:t>• Security issues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B9A98-F939-4039-91DF-5A469919B51F}"/>
              </a:ext>
            </a:extLst>
          </p:cNvPr>
          <p:cNvSpPr/>
          <p:nvPr/>
        </p:nvSpPr>
        <p:spPr>
          <a:xfrm>
            <a:off x="7556207" y="1726831"/>
            <a:ext cx="170199" cy="11733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2B5F08-D52E-4C06-8C3A-36C165F6F562}"/>
              </a:ext>
            </a:extLst>
          </p:cNvPr>
          <p:cNvSpPr/>
          <p:nvPr/>
        </p:nvSpPr>
        <p:spPr>
          <a:xfrm>
            <a:off x="4414839" y="4196556"/>
            <a:ext cx="149405" cy="1321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hevron 13">
            <a:extLst>
              <a:ext uri="{FF2B5EF4-FFF2-40B4-BE49-F238E27FC236}">
                <a16:creationId xmlns:a16="http://schemas.microsoft.com/office/drawing/2014/main" id="{FF3CC57E-7A14-4F0D-98C9-96410547EB2D}"/>
              </a:ext>
            </a:extLst>
          </p:cNvPr>
          <p:cNvSpPr/>
          <p:nvPr/>
        </p:nvSpPr>
        <p:spPr>
          <a:xfrm>
            <a:off x="7051313" y="2069993"/>
            <a:ext cx="292585" cy="3901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Chevron 80">
            <a:extLst>
              <a:ext uri="{FF2B5EF4-FFF2-40B4-BE49-F238E27FC236}">
                <a16:creationId xmlns:a16="http://schemas.microsoft.com/office/drawing/2014/main" id="{9D6D445C-66BC-41D3-944B-B3E3E6F30150}"/>
              </a:ext>
            </a:extLst>
          </p:cNvPr>
          <p:cNvSpPr/>
          <p:nvPr/>
        </p:nvSpPr>
        <p:spPr>
          <a:xfrm rot="10800000">
            <a:off x="4768525" y="4539717"/>
            <a:ext cx="292585" cy="39011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1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04532" y="2857630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Blockchain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824681" y="3688627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Definition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45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Definition</a:t>
            </a:r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A90F668-D6B6-4F9E-A4B0-740416B43B77}"/>
              </a:ext>
            </a:extLst>
          </p:cNvPr>
          <p:cNvGrpSpPr/>
          <p:nvPr/>
        </p:nvGrpSpPr>
        <p:grpSpPr>
          <a:xfrm>
            <a:off x="4415674" y="2369088"/>
            <a:ext cx="3338535" cy="3338536"/>
            <a:chOff x="3337726" y="1072465"/>
            <a:chExt cx="5515324" cy="5515324"/>
          </a:xfrm>
          <a:solidFill>
            <a:schemeClr val="accent1"/>
          </a:solidFill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A2D93C7-C82F-429B-B615-4204F91F2A0D}"/>
                </a:ext>
              </a:extLst>
            </p:cNvPr>
            <p:cNvGrpSpPr/>
            <p:nvPr/>
          </p:nvGrpSpPr>
          <p:grpSpPr>
            <a:xfrm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1C9C7EF-033C-4328-942C-AF1E00EE863D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697FAD1-C34D-4049-BB09-997BD345E7F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EB8BAA5-63E6-426A-B6A0-1F4FB3756BBA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9DE53B0-F7C6-4BFE-B8C8-A7783525E3C6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332AD04-F9F2-4E62-9CA9-F1827B4B4BE7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083F7D3-9832-4D8F-9F46-A90A561E0FA9}"/>
                </a:ext>
              </a:extLst>
            </p:cNvPr>
            <p:cNvGrpSpPr/>
            <p:nvPr/>
          </p:nvGrpSpPr>
          <p:grpSpPr>
            <a:xfrm rot="36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1E282F-203E-43E8-99AB-48E14AC968FA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6D7DD2E-89AC-4907-9490-FC5F291B28D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B28707F-7CD6-4556-9A50-1F90EC510445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DCE553-0D51-4843-B5A2-0C2F7738062B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A56D348-F211-4724-9DB1-735CF3FC075D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7DA8821-5975-4570-BB5B-A78A61E2C907}"/>
                </a:ext>
              </a:extLst>
            </p:cNvPr>
            <p:cNvGrpSpPr/>
            <p:nvPr/>
          </p:nvGrpSpPr>
          <p:grpSpPr>
            <a:xfrm rot="180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A09A7DA-F88F-405A-BBE9-ED5452BBE6B7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9B867CD-AA48-4FD5-9BA7-C4B208C018D8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8C5366A-3E7F-4F0A-AA78-C8F10380561B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2187B5-5F63-4BA1-8D4C-5416D08E9424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7D19E51-4383-476E-B0E8-4ACE66806B7A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4833263" y="2613915"/>
            <a:ext cx="2486834" cy="2852682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52690DD-A464-4A27-806A-C34EAD6B09D3}"/>
              </a:ext>
            </a:extLst>
          </p:cNvPr>
          <p:cNvSpPr/>
          <p:nvPr/>
        </p:nvSpPr>
        <p:spPr>
          <a:xfrm>
            <a:off x="2595393" y="3785969"/>
            <a:ext cx="2095685" cy="476814"/>
          </a:xfrm>
          <a:custGeom>
            <a:avLst/>
            <a:gdLst/>
            <a:ahLst/>
            <a:cxnLst/>
            <a:rect l="l" t="t" r="r" b="b"/>
            <a:pathLst>
              <a:path w="1903511" h="433090">
                <a:moveTo>
                  <a:pt x="105668" y="252413"/>
                </a:moveTo>
                <a:lnTo>
                  <a:pt x="105668" y="338138"/>
                </a:lnTo>
                <a:lnTo>
                  <a:pt x="129113" y="338138"/>
                </a:lnTo>
                <a:cubicBezTo>
                  <a:pt x="156016" y="338138"/>
                  <a:pt x="174811" y="334963"/>
                  <a:pt x="185495" y="328613"/>
                </a:cubicBezTo>
                <a:cubicBezTo>
                  <a:pt x="197563" y="321469"/>
                  <a:pt x="203596" y="310555"/>
                  <a:pt x="203596" y="295870"/>
                </a:cubicBezTo>
                <a:cubicBezTo>
                  <a:pt x="203596" y="272256"/>
                  <a:pt x="191430" y="258366"/>
                  <a:pt x="167096" y="254198"/>
                </a:cubicBezTo>
                <a:cubicBezTo>
                  <a:pt x="159379" y="253008"/>
                  <a:pt x="146124" y="252413"/>
                  <a:pt x="127331" y="252413"/>
                </a:cubicBezTo>
                <a:close/>
                <a:moveTo>
                  <a:pt x="873323" y="102394"/>
                </a:moveTo>
                <a:cubicBezTo>
                  <a:pt x="849052" y="102394"/>
                  <a:pt x="827068" y="109208"/>
                  <a:pt x="807371" y="122837"/>
                </a:cubicBezTo>
                <a:cubicBezTo>
                  <a:pt x="787675" y="136465"/>
                  <a:pt x="773648" y="154620"/>
                  <a:pt x="765292" y="177301"/>
                </a:cubicBezTo>
                <a:cubicBezTo>
                  <a:pt x="760518" y="190233"/>
                  <a:pt x="758130" y="203364"/>
                  <a:pt x="758130" y="216694"/>
                </a:cubicBezTo>
                <a:cubicBezTo>
                  <a:pt x="758130" y="244149"/>
                  <a:pt x="767282" y="268720"/>
                  <a:pt x="785584" y="290406"/>
                </a:cubicBezTo>
                <a:cubicBezTo>
                  <a:pt x="808265" y="317266"/>
                  <a:pt x="837511" y="330696"/>
                  <a:pt x="873323" y="330696"/>
                </a:cubicBezTo>
                <a:cubicBezTo>
                  <a:pt x="909135" y="330696"/>
                  <a:pt x="938480" y="317367"/>
                  <a:pt x="961359" y="290708"/>
                </a:cubicBezTo>
                <a:cubicBezTo>
                  <a:pt x="979662" y="269419"/>
                  <a:pt x="988814" y="244748"/>
                  <a:pt x="988814" y="216694"/>
                </a:cubicBezTo>
                <a:cubicBezTo>
                  <a:pt x="988814" y="188044"/>
                  <a:pt x="979662" y="163274"/>
                  <a:pt x="961359" y="142382"/>
                </a:cubicBezTo>
                <a:cubicBezTo>
                  <a:pt x="937882" y="115723"/>
                  <a:pt x="908536" y="102394"/>
                  <a:pt x="873323" y="102394"/>
                </a:cubicBezTo>
                <a:close/>
                <a:moveTo>
                  <a:pt x="105668" y="92571"/>
                </a:moveTo>
                <a:lnTo>
                  <a:pt x="105668" y="172045"/>
                </a:lnTo>
                <a:lnTo>
                  <a:pt x="124932" y="172045"/>
                </a:lnTo>
                <a:cubicBezTo>
                  <a:pt x="143107" y="172045"/>
                  <a:pt x="156147" y="167581"/>
                  <a:pt x="164050" y="158651"/>
                </a:cubicBezTo>
                <a:cubicBezTo>
                  <a:pt x="170372" y="151507"/>
                  <a:pt x="173533" y="142677"/>
                  <a:pt x="173533" y="132159"/>
                </a:cubicBezTo>
                <a:cubicBezTo>
                  <a:pt x="173533" y="113705"/>
                  <a:pt x="165234" y="101501"/>
                  <a:pt x="148637" y="95548"/>
                </a:cubicBezTo>
                <a:cubicBezTo>
                  <a:pt x="142712" y="93563"/>
                  <a:pt x="134810" y="92571"/>
                  <a:pt x="124932" y="92571"/>
                </a:cubicBezTo>
                <a:close/>
                <a:moveTo>
                  <a:pt x="1524000" y="12204"/>
                </a:moveTo>
                <a:lnTo>
                  <a:pt x="1629667" y="12204"/>
                </a:lnTo>
                <a:lnTo>
                  <a:pt x="1629667" y="179784"/>
                </a:lnTo>
                <a:lnTo>
                  <a:pt x="1758553" y="12204"/>
                </a:lnTo>
                <a:lnTo>
                  <a:pt x="1888628" y="12204"/>
                </a:lnTo>
                <a:lnTo>
                  <a:pt x="1727596" y="204490"/>
                </a:lnTo>
                <a:lnTo>
                  <a:pt x="1903511" y="418505"/>
                </a:lnTo>
                <a:lnTo>
                  <a:pt x="1766887" y="418505"/>
                </a:lnTo>
                <a:lnTo>
                  <a:pt x="1629667" y="242292"/>
                </a:lnTo>
                <a:lnTo>
                  <a:pt x="1629667" y="418505"/>
                </a:lnTo>
                <a:lnTo>
                  <a:pt x="1524000" y="418505"/>
                </a:lnTo>
                <a:close/>
                <a:moveTo>
                  <a:pt x="381000" y="12204"/>
                </a:moveTo>
                <a:lnTo>
                  <a:pt x="486668" y="12204"/>
                </a:lnTo>
                <a:lnTo>
                  <a:pt x="486668" y="330398"/>
                </a:lnTo>
                <a:lnTo>
                  <a:pt x="613469" y="330398"/>
                </a:lnTo>
                <a:lnTo>
                  <a:pt x="613469" y="418505"/>
                </a:lnTo>
                <a:lnTo>
                  <a:pt x="381000" y="418505"/>
                </a:lnTo>
                <a:close/>
                <a:moveTo>
                  <a:pt x="0" y="12204"/>
                </a:moveTo>
                <a:lnTo>
                  <a:pt x="157162" y="12204"/>
                </a:lnTo>
                <a:cubicBezTo>
                  <a:pt x="233362" y="12204"/>
                  <a:pt x="271462" y="47526"/>
                  <a:pt x="271462" y="118170"/>
                </a:cubicBezTo>
                <a:cubicBezTo>
                  <a:pt x="271462" y="139402"/>
                  <a:pt x="267295" y="157163"/>
                  <a:pt x="258961" y="171450"/>
                </a:cubicBezTo>
                <a:cubicBezTo>
                  <a:pt x="252015" y="183555"/>
                  <a:pt x="241300" y="193873"/>
                  <a:pt x="226814" y="202406"/>
                </a:cubicBezTo>
                <a:cubicBezTo>
                  <a:pt x="259240" y="209153"/>
                  <a:pt x="281384" y="222151"/>
                  <a:pt x="293247" y="241399"/>
                </a:cubicBezTo>
                <a:cubicBezTo>
                  <a:pt x="303925" y="259060"/>
                  <a:pt x="309264" y="279598"/>
                  <a:pt x="309264" y="303014"/>
                </a:cubicBezTo>
                <a:cubicBezTo>
                  <a:pt x="309264" y="333375"/>
                  <a:pt x="300632" y="358080"/>
                  <a:pt x="283368" y="377130"/>
                </a:cubicBezTo>
                <a:cubicBezTo>
                  <a:pt x="258365" y="404713"/>
                  <a:pt x="220265" y="418505"/>
                  <a:pt x="169068" y="418505"/>
                </a:cubicBezTo>
                <a:lnTo>
                  <a:pt x="0" y="418505"/>
                </a:lnTo>
                <a:close/>
                <a:moveTo>
                  <a:pt x="1359693" y="3572"/>
                </a:moveTo>
                <a:cubicBezTo>
                  <a:pt x="1387871" y="3572"/>
                  <a:pt x="1419522" y="10418"/>
                  <a:pt x="1454646" y="24110"/>
                </a:cubicBezTo>
                <a:lnTo>
                  <a:pt x="1454646" y="150614"/>
                </a:lnTo>
                <a:cubicBezTo>
                  <a:pt x="1444708" y="138429"/>
                  <a:pt x="1434572" y="129239"/>
                  <a:pt x="1424238" y="123044"/>
                </a:cubicBezTo>
                <a:cubicBezTo>
                  <a:pt x="1405359" y="111658"/>
                  <a:pt x="1385089" y="105966"/>
                  <a:pt x="1363428" y="105966"/>
                </a:cubicBezTo>
                <a:cubicBezTo>
                  <a:pt x="1336003" y="105966"/>
                  <a:pt x="1312155" y="114223"/>
                  <a:pt x="1291883" y="130736"/>
                </a:cubicBezTo>
                <a:cubicBezTo>
                  <a:pt x="1266248" y="151628"/>
                  <a:pt x="1253430" y="180281"/>
                  <a:pt x="1253430" y="216694"/>
                </a:cubicBezTo>
                <a:cubicBezTo>
                  <a:pt x="1253430" y="252909"/>
                  <a:pt x="1266248" y="281462"/>
                  <a:pt x="1291883" y="302354"/>
                </a:cubicBezTo>
                <a:cubicBezTo>
                  <a:pt x="1312155" y="318867"/>
                  <a:pt x="1336003" y="327124"/>
                  <a:pt x="1363428" y="327124"/>
                </a:cubicBezTo>
                <a:cubicBezTo>
                  <a:pt x="1385089" y="327124"/>
                  <a:pt x="1405359" y="321432"/>
                  <a:pt x="1424238" y="310046"/>
                </a:cubicBezTo>
                <a:cubicBezTo>
                  <a:pt x="1434374" y="304053"/>
                  <a:pt x="1444510" y="294863"/>
                  <a:pt x="1454646" y="282476"/>
                </a:cubicBezTo>
                <a:lnTo>
                  <a:pt x="1454646" y="408980"/>
                </a:lnTo>
                <a:cubicBezTo>
                  <a:pt x="1420117" y="422672"/>
                  <a:pt x="1388169" y="429518"/>
                  <a:pt x="1358800" y="429518"/>
                </a:cubicBezTo>
                <a:cubicBezTo>
                  <a:pt x="1307603" y="429518"/>
                  <a:pt x="1261764" y="413147"/>
                  <a:pt x="1221283" y="380405"/>
                </a:cubicBezTo>
                <a:cubicBezTo>
                  <a:pt x="1169689" y="338534"/>
                  <a:pt x="1143892" y="283964"/>
                  <a:pt x="1143892" y="216694"/>
                </a:cubicBezTo>
                <a:cubicBezTo>
                  <a:pt x="1143892" y="149225"/>
                  <a:pt x="1169689" y="94556"/>
                  <a:pt x="1221283" y="52685"/>
                </a:cubicBezTo>
                <a:cubicBezTo>
                  <a:pt x="1261764" y="19943"/>
                  <a:pt x="1307901" y="3572"/>
                  <a:pt x="1359693" y="3572"/>
                </a:cubicBezTo>
                <a:close/>
                <a:moveTo>
                  <a:pt x="873323" y="0"/>
                </a:moveTo>
                <a:cubicBezTo>
                  <a:pt x="944760" y="0"/>
                  <a:pt x="1001414" y="23713"/>
                  <a:pt x="1043285" y="71140"/>
                </a:cubicBezTo>
                <a:cubicBezTo>
                  <a:pt x="1079996" y="112812"/>
                  <a:pt x="1098351" y="161330"/>
                  <a:pt x="1098351" y="216694"/>
                </a:cubicBezTo>
                <a:cubicBezTo>
                  <a:pt x="1098351" y="271859"/>
                  <a:pt x="1079996" y="320278"/>
                  <a:pt x="1043285" y="361950"/>
                </a:cubicBezTo>
                <a:cubicBezTo>
                  <a:pt x="1001414" y="409377"/>
                  <a:pt x="944760" y="433090"/>
                  <a:pt x="873323" y="433090"/>
                </a:cubicBezTo>
                <a:cubicBezTo>
                  <a:pt x="802084" y="433090"/>
                  <a:pt x="745529" y="409377"/>
                  <a:pt x="703659" y="361950"/>
                </a:cubicBezTo>
                <a:cubicBezTo>
                  <a:pt x="666948" y="320278"/>
                  <a:pt x="648593" y="271859"/>
                  <a:pt x="648593" y="216694"/>
                </a:cubicBezTo>
                <a:cubicBezTo>
                  <a:pt x="648593" y="191492"/>
                  <a:pt x="653554" y="165646"/>
                  <a:pt x="663475" y="139154"/>
                </a:cubicBezTo>
                <a:cubicBezTo>
                  <a:pt x="673397" y="112663"/>
                  <a:pt x="686693" y="89991"/>
                  <a:pt x="703361" y="71140"/>
                </a:cubicBezTo>
                <a:cubicBezTo>
                  <a:pt x="745232" y="23713"/>
                  <a:pt x="801885" y="0"/>
                  <a:pt x="873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50E58B8-8744-499E-8B43-8A243C330344}"/>
              </a:ext>
            </a:extLst>
          </p:cNvPr>
          <p:cNvSpPr/>
          <p:nvPr/>
        </p:nvSpPr>
        <p:spPr>
          <a:xfrm>
            <a:off x="7556959" y="3784374"/>
            <a:ext cx="2039648" cy="468949"/>
          </a:xfrm>
          <a:custGeom>
            <a:avLst/>
            <a:gdLst/>
            <a:ahLst/>
            <a:cxnLst/>
            <a:rect l="l" t="t" r="r" b="b"/>
            <a:pathLst>
              <a:path w="1852613" h="425946">
                <a:moveTo>
                  <a:pt x="1002507" y="134243"/>
                </a:moveTo>
                <a:lnTo>
                  <a:pt x="958156" y="263723"/>
                </a:lnTo>
                <a:lnTo>
                  <a:pt x="1046262" y="263723"/>
                </a:lnTo>
                <a:close/>
                <a:moveTo>
                  <a:pt x="1446907" y="8632"/>
                </a:moveTo>
                <a:lnTo>
                  <a:pt x="1552575" y="8632"/>
                </a:lnTo>
                <a:lnTo>
                  <a:pt x="1746945" y="257175"/>
                </a:lnTo>
                <a:lnTo>
                  <a:pt x="1746945" y="8632"/>
                </a:lnTo>
                <a:lnTo>
                  <a:pt x="1852613" y="8632"/>
                </a:lnTo>
                <a:lnTo>
                  <a:pt x="1852613" y="414933"/>
                </a:lnTo>
                <a:lnTo>
                  <a:pt x="1746945" y="414933"/>
                </a:lnTo>
                <a:lnTo>
                  <a:pt x="1552575" y="166092"/>
                </a:lnTo>
                <a:lnTo>
                  <a:pt x="1552575" y="414933"/>
                </a:lnTo>
                <a:lnTo>
                  <a:pt x="1446907" y="414933"/>
                </a:lnTo>
                <a:close/>
                <a:moveTo>
                  <a:pt x="1256407" y="8632"/>
                </a:moveTo>
                <a:lnTo>
                  <a:pt x="1362075" y="8632"/>
                </a:lnTo>
                <a:lnTo>
                  <a:pt x="1362075" y="414933"/>
                </a:lnTo>
                <a:lnTo>
                  <a:pt x="1256407" y="414933"/>
                </a:lnTo>
                <a:close/>
                <a:moveTo>
                  <a:pt x="945654" y="8632"/>
                </a:moveTo>
                <a:lnTo>
                  <a:pt x="1060847" y="8632"/>
                </a:lnTo>
                <a:lnTo>
                  <a:pt x="1213843" y="414933"/>
                </a:lnTo>
                <a:lnTo>
                  <a:pt x="1101031" y="414933"/>
                </a:lnTo>
                <a:lnTo>
                  <a:pt x="1074837" y="344091"/>
                </a:lnTo>
                <a:lnTo>
                  <a:pt x="928985" y="344091"/>
                </a:lnTo>
                <a:lnTo>
                  <a:pt x="901006" y="414933"/>
                </a:lnTo>
                <a:lnTo>
                  <a:pt x="789385" y="414933"/>
                </a:lnTo>
                <a:close/>
                <a:moveTo>
                  <a:pt x="380107" y="8632"/>
                </a:moveTo>
                <a:lnTo>
                  <a:pt x="485775" y="8632"/>
                </a:lnTo>
                <a:lnTo>
                  <a:pt x="485775" y="165497"/>
                </a:lnTo>
                <a:lnTo>
                  <a:pt x="638175" y="165497"/>
                </a:lnTo>
                <a:lnTo>
                  <a:pt x="638175" y="8632"/>
                </a:lnTo>
                <a:lnTo>
                  <a:pt x="743843" y="8632"/>
                </a:lnTo>
                <a:lnTo>
                  <a:pt x="743843" y="414933"/>
                </a:lnTo>
                <a:lnTo>
                  <a:pt x="638175" y="414933"/>
                </a:lnTo>
                <a:lnTo>
                  <a:pt x="638175" y="245864"/>
                </a:lnTo>
                <a:lnTo>
                  <a:pt x="485775" y="245864"/>
                </a:lnTo>
                <a:lnTo>
                  <a:pt x="485775" y="414933"/>
                </a:lnTo>
                <a:lnTo>
                  <a:pt x="380107" y="414933"/>
                </a:lnTo>
                <a:close/>
                <a:moveTo>
                  <a:pt x="215801" y="0"/>
                </a:moveTo>
                <a:cubicBezTo>
                  <a:pt x="243979" y="0"/>
                  <a:pt x="275630" y="6846"/>
                  <a:pt x="310753" y="20538"/>
                </a:cubicBezTo>
                <a:lnTo>
                  <a:pt x="310753" y="147042"/>
                </a:lnTo>
                <a:cubicBezTo>
                  <a:pt x="300816" y="134857"/>
                  <a:pt x="290680" y="125667"/>
                  <a:pt x="280346" y="119472"/>
                </a:cubicBezTo>
                <a:cubicBezTo>
                  <a:pt x="261467" y="108086"/>
                  <a:pt x="241196" y="102394"/>
                  <a:pt x="219536" y="102394"/>
                </a:cubicBezTo>
                <a:cubicBezTo>
                  <a:pt x="192111" y="102394"/>
                  <a:pt x="168263" y="110651"/>
                  <a:pt x="147991" y="127164"/>
                </a:cubicBezTo>
                <a:cubicBezTo>
                  <a:pt x="122356" y="148056"/>
                  <a:pt x="109538" y="176709"/>
                  <a:pt x="109538" y="213122"/>
                </a:cubicBezTo>
                <a:cubicBezTo>
                  <a:pt x="109538" y="249337"/>
                  <a:pt x="122356" y="277890"/>
                  <a:pt x="147991" y="298782"/>
                </a:cubicBezTo>
                <a:cubicBezTo>
                  <a:pt x="168263" y="315295"/>
                  <a:pt x="192111" y="323552"/>
                  <a:pt x="219536" y="323552"/>
                </a:cubicBezTo>
                <a:cubicBezTo>
                  <a:pt x="241196" y="323552"/>
                  <a:pt x="261467" y="317860"/>
                  <a:pt x="280346" y="306474"/>
                </a:cubicBezTo>
                <a:cubicBezTo>
                  <a:pt x="290482" y="300481"/>
                  <a:pt x="300618" y="291291"/>
                  <a:pt x="310753" y="278904"/>
                </a:cubicBezTo>
                <a:lnTo>
                  <a:pt x="310753" y="405408"/>
                </a:lnTo>
                <a:cubicBezTo>
                  <a:pt x="276225" y="419100"/>
                  <a:pt x="244277" y="425946"/>
                  <a:pt x="214908" y="425946"/>
                </a:cubicBezTo>
                <a:cubicBezTo>
                  <a:pt x="163711" y="425946"/>
                  <a:pt x="117872" y="409575"/>
                  <a:pt x="77391" y="376833"/>
                </a:cubicBezTo>
                <a:cubicBezTo>
                  <a:pt x="25797" y="334962"/>
                  <a:pt x="0" y="280392"/>
                  <a:pt x="0" y="213122"/>
                </a:cubicBezTo>
                <a:cubicBezTo>
                  <a:pt x="0" y="145653"/>
                  <a:pt x="25797" y="90984"/>
                  <a:pt x="77391" y="49113"/>
                </a:cubicBezTo>
                <a:cubicBezTo>
                  <a:pt x="117872" y="16371"/>
                  <a:pt x="164009" y="0"/>
                  <a:pt x="215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D537266-0090-406E-A176-E261FEA4F005}"/>
              </a:ext>
            </a:extLst>
          </p:cNvPr>
          <p:cNvGrpSpPr/>
          <p:nvPr/>
        </p:nvGrpSpPr>
        <p:grpSpPr>
          <a:xfrm>
            <a:off x="4226721" y="5818962"/>
            <a:ext cx="3680309" cy="524615"/>
            <a:chOff x="1199735" y="1275606"/>
            <a:chExt cx="1962585" cy="52461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873CA77-2AE0-4346-9D8D-5C3BC401DEE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append-only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7EC4DE8-2C14-4BBC-835D-921AB39A173C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EA63F58-CF6F-4C41-A5C2-20C0909E97D7}"/>
              </a:ext>
            </a:extLst>
          </p:cNvPr>
          <p:cNvGrpSpPr/>
          <p:nvPr/>
        </p:nvGrpSpPr>
        <p:grpSpPr>
          <a:xfrm>
            <a:off x="7639873" y="2781417"/>
            <a:ext cx="3680309" cy="524615"/>
            <a:chOff x="1199735" y="1275606"/>
            <a:chExt cx="1962585" cy="52461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8DD3F0A-9C3D-4972-99D9-BBF77DD5EA3A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distributed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ledger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CEF9E00-077C-400E-9494-E0E33E09C83A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F06E661-FD14-403C-9151-5D0F3B25CFCC}"/>
              </a:ext>
            </a:extLst>
          </p:cNvPr>
          <p:cNvGrpSpPr/>
          <p:nvPr/>
        </p:nvGrpSpPr>
        <p:grpSpPr>
          <a:xfrm>
            <a:off x="7802542" y="4689827"/>
            <a:ext cx="3680309" cy="646331"/>
            <a:chOff x="1199735" y="1275606"/>
            <a:chExt cx="1962585" cy="646331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3ADF2C0-9880-43F2-9637-50E16DDA6EA6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cryptographically secure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C3DA37-6FE2-47F3-94D8-2B27AF87575E}"/>
                </a:ext>
              </a:extLst>
            </p:cNvPr>
            <p:cNvSpPr txBox="1"/>
            <p:nvPr/>
          </p:nvSpPr>
          <p:spPr>
            <a:xfrm>
              <a:off x="1199735" y="1644938"/>
              <a:ext cx="1962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716C46A-9941-43C3-B3CB-1E983078E7F7}"/>
              </a:ext>
            </a:extLst>
          </p:cNvPr>
          <p:cNvGrpSpPr/>
          <p:nvPr/>
        </p:nvGrpSpPr>
        <p:grpSpPr>
          <a:xfrm>
            <a:off x="1094944" y="2613915"/>
            <a:ext cx="3680309" cy="524615"/>
            <a:chOff x="1199735" y="1275606"/>
            <a:chExt cx="1962585" cy="52461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B3CE8E3-218F-4F4F-BFBA-B731A69B78EC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Updatable via consensus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EB557E7-7BF8-400F-B1AE-28369F948C6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92B919E-56A9-4CE9-98BA-F91FE211470D}"/>
              </a:ext>
            </a:extLst>
          </p:cNvPr>
          <p:cNvGrpSpPr/>
          <p:nvPr/>
        </p:nvGrpSpPr>
        <p:grpSpPr>
          <a:xfrm>
            <a:off x="776608" y="4684543"/>
            <a:ext cx="3680309" cy="524615"/>
            <a:chOff x="1199735" y="1275606"/>
            <a:chExt cx="1962585" cy="52461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C1689C9-041C-4A7F-A16B-B4557E74CA43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immutable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8999B5-358B-44FA-AD2B-4E3202F8CC64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4003EAC-6E2D-4960-A3EA-73FCC39973F7}"/>
              </a:ext>
            </a:extLst>
          </p:cNvPr>
          <p:cNvGrpSpPr/>
          <p:nvPr/>
        </p:nvGrpSpPr>
        <p:grpSpPr>
          <a:xfrm>
            <a:off x="3989654" y="1672504"/>
            <a:ext cx="3941075" cy="524614"/>
            <a:chOff x="1199735" y="1275607"/>
            <a:chExt cx="2101643" cy="524614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6B66437-D02C-4F99-A487-65BA921C2650}"/>
                </a:ext>
              </a:extLst>
            </p:cNvPr>
            <p:cNvSpPr txBox="1"/>
            <p:nvPr/>
          </p:nvSpPr>
          <p:spPr>
            <a:xfrm>
              <a:off x="1338793" y="1275607"/>
              <a:ext cx="196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peer-to-peer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40E824D-1D4E-4DDB-9308-7DE8A5777FA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5088052" y="1948667"/>
            <a:ext cx="20778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o </a:t>
            </a:r>
            <a:r>
              <a:rPr lang="en-US" sz="1600" dirty="0"/>
              <a:t>central controller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69963" y="3063316"/>
            <a:ext cx="3570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data structure contains an orderly list of transactions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7802542" y="4982624"/>
            <a:ext cx="32921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Non-repudiation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Data </a:t>
            </a:r>
            <a:r>
              <a:rPr lang="en-US" sz="1600" dirty="0"/>
              <a:t>origin authentication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929" y="6126070"/>
            <a:ext cx="31189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Blocks </a:t>
            </a:r>
            <a:r>
              <a:rPr lang="en-US" sz="1600" dirty="0"/>
              <a:t>added to the </a:t>
            </a:r>
            <a:r>
              <a:rPr lang="en-US" sz="1600" dirty="0" smtClean="0"/>
              <a:t>blockchain can not </a:t>
            </a:r>
            <a:r>
              <a:rPr lang="en-US" sz="1600" dirty="0"/>
              <a:t>be changed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0815" y="2861531"/>
            <a:ext cx="3063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Power </a:t>
            </a:r>
            <a:r>
              <a:rPr lang="en-US" dirty="0"/>
              <a:t>of </a:t>
            </a:r>
            <a:r>
              <a:rPr lang="en-US" dirty="0" smtClean="0"/>
              <a:t>decentralization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central </a:t>
            </a:r>
            <a:r>
              <a:rPr lang="en-US" dirty="0" smtClean="0"/>
              <a:t>authority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Hexagon 34">
            <a:extLst>
              <a:ext uri="{FF2B5EF4-FFF2-40B4-BE49-F238E27FC236}">
                <a16:creationId xmlns:a16="http://schemas.microsoft.com/office/drawing/2014/main" id="{0E5130F7-D82B-44E7-8A0E-F3F76ABDDB61}"/>
              </a:ext>
            </a:extLst>
          </p:cNvPr>
          <p:cNvSpPr/>
          <p:nvPr/>
        </p:nvSpPr>
        <p:spPr>
          <a:xfrm rot="19623142">
            <a:off x="9145173" y="3228332"/>
            <a:ext cx="887834" cy="761001"/>
          </a:xfrm>
          <a:prstGeom prst="hexagon">
            <a:avLst>
              <a:gd name="adj" fmla="val 31719"/>
              <a:gd name="vf" fmla="val 1154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160157BB-EC8B-43AC-9FF0-BC5996C7B87B}"/>
              </a:ext>
            </a:extLst>
          </p:cNvPr>
          <p:cNvSpPr/>
          <p:nvPr/>
        </p:nvSpPr>
        <p:spPr>
          <a:xfrm rot="19747498">
            <a:off x="1735843" y="2603374"/>
            <a:ext cx="1218020" cy="1044937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38062A31-0F33-4194-BEA2-C2E153C17F7D}"/>
              </a:ext>
            </a:extLst>
          </p:cNvPr>
          <p:cNvSpPr/>
          <p:nvPr/>
        </p:nvSpPr>
        <p:spPr>
          <a:xfrm rot="19769696">
            <a:off x="5289606" y="1891411"/>
            <a:ext cx="1637978" cy="1381692"/>
          </a:xfrm>
          <a:prstGeom prst="hexagon">
            <a:avLst>
              <a:gd name="adj" fmla="val 304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Types of blockchain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A59972-C0EB-4965-B331-5EB18DE90452}"/>
              </a:ext>
            </a:extLst>
          </p:cNvPr>
          <p:cNvSpPr/>
          <p:nvPr/>
        </p:nvSpPr>
        <p:spPr>
          <a:xfrm>
            <a:off x="0" y="4378569"/>
            <a:ext cx="12192000" cy="24794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F4CD5E-F117-48C5-A2E2-B1E318D8D603}"/>
              </a:ext>
            </a:extLst>
          </p:cNvPr>
          <p:cNvGrpSpPr/>
          <p:nvPr/>
        </p:nvGrpSpPr>
        <p:grpSpPr>
          <a:xfrm>
            <a:off x="1546867" y="4540554"/>
            <a:ext cx="1617740" cy="1667028"/>
            <a:chOff x="-475010" y="1098789"/>
            <a:chExt cx="3859356" cy="16670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F61488-750A-4FA0-AA79-98B9C493AA8B}"/>
                </a:ext>
              </a:extLst>
            </p:cNvPr>
            <p:cNvSpPr txBox="1"/>
            <p:nvPr/>
          </p:nvSpPr>
          <p:spPr>
            <a:xfrm>
              <a:off x="-475010" y="1098789"/>
              <a:ext cx="385935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2"/>
                  </a:solidFill>
                  <a:cs typeface="Arial" pitchFamily="34" charset="0"/>
                </a:rPr>
                <a:t>Private</a:t>
              </a:r>
              <a:endParaRPr lang="ko-KR" altLang="en-US" sz="1400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AFE8BE-F66C-4CFE-A77B-310DC6B36248}"/>
                </a:ext>
              </a:extLst>
            </p:cNvPr>
            <p:cNvSpPr txBox="1"/>
            <p:nvPr/>
          </p:nvSpPr>
          <p:spPr>
            <a:xfrm>
              <a:off x="-460973" y="1380822"/>
              <a:ext cx="384531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Open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only to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 consortium or group of individuals or organizations who have decided to share the ledger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among themselves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F0659D-7F15-4E35-89BA-DD4392CC14E3}"/>
              </a:ext>
            </a:extLst>
          </p:cNvPr>
          <p:cNvGrpSpPr/>
          <p:nvPr/>
        </p:nvGrpSpPr>
        <p:grpSpPr>
          <a:xfrm>
            <a:off x="4733199" y="4508316"/>
            <a:ext cx="2744377" cy="890045"/>
            <a:chOff x="-711858" y="1098789"/>
            <a:chExt cx="4333051" cy="8900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D5C3B4-575D-4CE7-8F51-8228F6E79273}"/>
                </a:ext>
              </a:extLst>
            </p:cNvPr>
            <p:cNvSpPr txBox="1"/>
            <p:nvPr/>
          </p:nvSpPr>
          <p:spPr>
            <a:xfrm>
              <a:off x="-475010" y="1098789"/>
              <a:ext cx="385935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2"/>
                  </a:solidFill>
                  <a:cs typeface="Arial" pitchFamily="34" charset="0"/>
                </a:rPr>
                <a:t>Public</a:t>
              </a:r>
              <a:endParaRPr lang="ko-KR" altLang="en-US" sz="1400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338D3-E857-427D-8264-2292783FDDF6}"/>
                </a:ext>
              </a:extLst>
            </p:cNvPr>
            <p:cNvSpPr txBox="1"/>
            <p:nvPr/>
          </p:nvSpPr>
          <p:spPr>
            <a:xfrm>
              <a:off x="-711858" y="1342503"/>
              <a:ext cx="4333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Not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owned by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anyone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nyone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can participate as a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node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Bitcoin and Ethereum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842162-D85F-4F27-96F9-566B705D53E7}"/>
              </a:ext>
            </a:extLst>
          </p:cNvPr>
          <p:cNvGrpSpPr/>
          <p:nvPr/>
        </p:nvGrpSpPr>
        <p:grpSpPr>
          <a:xfrm>
            <a:off x="8800169" y="4539333"/>
            <a:ext cx="1617740" cy="1113030"/>
            <a:chOff x="-475010" y="1098789"/>
            <a:chExt cx="3859356" cy="11130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1ED520-FCE4-48B1-8C4B-FCF534510EA6}"/>
                </a:ext>
              </a:extLst>
            </p:cNvPr>
            <p:cNvSpPr txBox="1"/>
            <p:nvPr/>
          </p:nvSpPr>
          <p:spPr>
            <a:xfrm>
              <a:off x="-475010" y="1098789"/>
              <a:ext cx="385935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2"/>
                  </a:solidFill>
                  <a:cs typeface="Arial" pitchFamily="34" charset="0"/>
                </a:rPr>
                <a:t>Semi-private</a:t>
              </a:r>
              <a:endParaRPr lang="ko-KR" altLang="en-US" sz="1400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EB7564-6935-4DE5-A878-B76EC3C0AA7D}"/>
                </a:ext>
              </a:extLst>
            </p:cNvPr>
            <p:cNvSpPr txBox="1"/>
            <p:nvPr/>
          </p:nvSpPr>
          <p:spPr>
            <a:xfrm>
              <a:off x="-460973" y="1380822"/>
              <a:ext cx="38453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Part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of the blockchain is private and part of it is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public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99676C-E2CD-42DB-9EA6-E69CD46D17D7}"/>
              </a:ext>
            </a:extLst>
          </p:cNvPr>
          <p:cNvCxnSpPr>
            <a:cxnSpLocks/>
          </p:cNvCxnSpPr>
          <p:nvPr/>
        </p:nvCxnSpPr>
        <p:spPr>
          <a:xfrm>
            <a:off x="2355738" y="3672162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0D2226-05D6-4E10-8654-2F00C5436A6E}"/>
              </a:ext>
            </a:extLst>
          </p:cNvPr>
          <p:cNvCxnSpPr>
            <a:cxnSpLocks/>
          </p:cNvCxnSpPr>
          <p:nvPr/>
        </p:nvCxnSpPr>
        <p:spPr>
          <a:xfrm>
            <a:off x="9609039" y="4024314"/>
            <a:ext cx="0" cy="363048"/>
          </a:xfrm>
          <a:prstGeom prst="straightConnector1">
            <a:avLst/>
          </a:prstGeom>
          <a:ln w="3175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62ED91-425A-4D54-9049-F2D2D192B957}"/>
              </a:ext>
            </a:extLst>
          </p:cNvPr>
          <p:cNvCxnSpPr>
            <a:cxnSpLocks/>
          </p:cNvCxnSpPr>
          <p:nvPr/>
        </p:nvCxnSpPr>
        <p:spPr>
          <a:xfrm flipH="1">
            <a:off x="6099130" y="3376378"/>
            <a:ext cx="6259" cy="1002190"/>
          </a:xfrm>
          <a:prstGeom prst="straightConnector1">
            <a:avLst/>
          </a:prstGeom>
          <a:ln w="317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30">
            <a:extLst>
              <a:ext uri="{FF2B5EF4-FFF2-40B4-BE49-F238E27FC236}">
                <a16:creationId xmlns:a16="http://schemas.microsoft.com/office/drawing/2014/main" id="{05675A7F-2A7A-4208-B47E-5C5124B31EB9}"/>
              </a:ext>
            </a:extLst>
          </p:cNvPr>
          <p:cNvSpPr/>
          <p:nvPr/>
        </p:nvSpPr>
        <p:spPr>
          <a:xfrm flipH="1">
            <a:off x="10134498" y="260924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5B3EEB65-4282-4186-BBB3-8A293B2EB8B9}"/>
              </a:ext>
            </a:extLst>
          </p:cNvPr>
          <p:cNvSpPr/>
          <p:nvPr/>
        </p:nvSpPr>
        <p:spPr>
          <a:xfrm>
            <a:off x="5842756" y="2307860"/>
            <a:ext cx="525265" cy="52441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2170116" y="2785525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9356843" y="332602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0788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86203" y="312766"/>
            <a:ext cx="343988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Elements </a:t>
            </a:r>
            <a:r>
              <a:rPr lang="en-US" sz="4000" b="1" dirty="0">
                <a:solidFill>
                  <a:schemeClr val="bg1"/>
                </a:solidFill>
              </a:rPr>
              <a:t>of a </a:t>
            </a:r>
            <a:r>
              <a:rPr lang="en-US" sz="4000" b="1" dirty="0" smtClean="0">
                <a:solidFill>
                  <a:schemeClr val="bg1"/>
                </a:solidFill>
              </a:rPr>
              <a:t>Blockchain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56014-99F2-413F-BA74-B604762B66FA}"/>
              </a:ext>
            </a:extLst>
          </p:cNvPr>
          <p:cNvGrpSpPr/>
          <p:nvPr/>
        </p:nvGrpSpPr>
        <p:grpSpPr>
          <a:xfrm flipV="1">
            <a:off x="3642230" y="895350"/>
            <a:ext cx="7919927" cy="5200650"/>
            <a:chOff x="2995646" y="448561"/>
            <a:chExt cx="8566511" cy="591946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4B18-BA7E-475C-B97A-1C458E8F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1457" y="448561"/>
              <a:ext cx="0" cy="48730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9A2D06-9F89-464F-98C2-9BABA2CE2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457" y="477136"/>
              <a:ext cx="718165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56552C-DCF3-4A68-B9A4-645E85E69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3107" y="448561"/>
              <a:ext cx="0" cy="589621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EDD73A-0B0E-4B3D-BB0A-254E6E118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5646" y="6354750"/>
              <a:ext cx="8566511" cy="1327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C13879F-D3DB-463F-BF1F-003E841B15E9}"/>
              </a:ext>
            </a:extLst>
          </p:cNvPr>
          <p:cNvSpPr/>
          <p:nvPr/>
        </p:nvSpPr>
        <p:spPr>
          <a:xfrm>
            <a:off x="4563871" y="1527679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6AA1E-6C24-4A66-AAB7-35782BD9DEDB}"/>
              </a:ext>
            </a:extLst>
          </p:cNvPr>
          <p:cNvSpPr/>
          <p:nvPr/>
        </p:nvSpPr>
        <p:spPr>
          <a:xfrm>
            <a:off x="4563871" y="2662622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2BD605-3547-4DD5-A740-98710E11C632}"/>
              </a:ext>
            </a:extLst>
          </p:cNvPr>
          <p:cNvSpPr/>
          <p:nvPr/>
        </p:nvSpPr>
        <p:spPr>
          <a:xfrm>
            <a:off x="4563871" y="3797565"/>
            <a:ext cx="682161" cy="682161"/>
          </a:xfrm>
          <a:prstGeom prst="rect">
            <a:avLst/>
          </a:prstGeom>
          <a:solidFill>
            <a:schemeClr val="accent3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ED01D0-912E-4294-B392-81E77C41E575}"/>
              </a:ext>
            </a:extLst>
          </p:cNvPr>
          <p:cNvSpPr/>
          <p:nvPr/>
        </p:nvSpPr>
        <p:spPr>
          <a:xfrm>
            <a:off x="4563871" y="4932508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23EF9-0205-4F9F-B8A5-5E090FAAA34A}"/>
              </a:ext>
            </a:extLst>
          </p:cNvPr>
          <p:cNvSpPr txBox="1"/>
          <p:nvPr/>
        </p:nvSpPr>
        <p:spPr>
          <a:xfrm>
            <a:off x="4563871" y="1636205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CC078-23C6-4647-8F57-42B1FBF321FC}"/>
              </a:ext>
            </a:extLst>
          </p:cNvPr>
          <p:cNvSpPr txBox="1"/>
          <p:nvPr/>
        </p:nvSpPr>
        <p:spPr>
          <a:xfrm>
            <a:off x="4563871" y="2775123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A56DB-EE39-4CB4-B347-86EF0DCB3AF7}"/>
              </a:ext>
            </a:extLst>
          </p:cNvPr>
          <p:cNvSpPr txBox="1"/>
          <p:nvPr/>
        </p:nvSpPr>
        <p:spPr>
          <a:xfrm>
            <a:off x="4563871" y="3914041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ED384-120E-4CE6-9BEB-99332F464629}"/>
              </a:ext>
            </a:extLst>
          </p:cNvPr>
          <p:cNvSpPr txBox="1"/>
          <p:nvPr/>
        </p:nvSpPr>
        <p:spPr>
          <a:xfrm>
            <a:off x="4563871" y="5052958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B11D4-8792-4129-9386-778220BB9997}"/>
              </a:ext>
            </a:extLst>
          </p:cNvPr>
          <p:cNvGrpSpPr/>
          <p:nvPr/>
        </p:nvGrpSpPr>
        <p:grpSpPr>
          <a:xfrm>
            <a:off x="5672289" y="1359279"/>
            <a:ext cx="5433857" cy="1043975"/>
            <a:chOff x="5794723" y="1703980"/>
            <a:chExt cx="4507692" cy="10439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FAFFC2-49C2-42CC-B247-699946E3A89B}"/>
                </a:ext>
              </a:extLst>
            </p:cNvPr>
            <p:cNvSpPr txBox="1"/>
            <p:nvPr/>
          </p:nvSpPr>
          <p:spPr>
            <a:xfrm>
              <a:off x="5794723" y="2101624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Unique identifiers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Denote senders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and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recipients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Public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key or derived from a public key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237A53-2FA2-41CA-A145-17EF09ABAB64}"/>
                </a:ext>
              </a:extLst>
            </p:cNvPr>
            <p:cNvSpPr txBox="1"/>
            <p:nvPr/>
          </p:nvSpPr>
          <p:spPr>
            <a:xfrm>
              <a:off x="5794723" y="170398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Address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CC5C08-09CB-4C85-B4BC-4DF93628723A}"/>
              </a:ext>
            </a:extLst>
          </p:cNvPr>
          <p:cNvGrpSpPr/>
          <p:nvPr/>
        </p:nvGrpSpPr>
        <p:grpSpPr>
          <a:xfrm>
            <a:off x="5672288" y="2497064"/>
            <a:ext cx="5445908" cy="1228376"/>
            <a:chOff x="5784650" y="1702865"/>
            <a:chExt cx="4517689" cy="122837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A14426-1759-4459-9866-D5612B569E75}"/>
                </a:ext>
              </a:extLst>
            </p:cNvPr>
            <p:cNvSpPr txBox="1"/>
            <p:nvPr/>
          </p:nvSpPr>
          <p:spPr>
            <a:xfrm>
              <a:off x="5794722" y="2100244"/>
              <a:ext cx="4507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A transfer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of value from one address to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another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bg1"/>
                  </a:solidFill>
                </a:rPr>
                <a:t>The </a:t>
              </a:r>
              <a:r>
                <a:rPr lang="en-US" sz="1200" dirty="0">
                  <a:solidFill>
                    <a:schemeClr val="bg1"/>
                  </a:solidFill>
                </a:rPr>
                <a:t>transaction data structure usually consists of some logic of transfer of </a:t>
              </a:r>
              <a:r>
                <a:rPr lang="en-US" sz="1200" dirty="0" smtClean="0">
                  <a:solidFill>
                    <a:schemeClr val="bg1"/>
                  </a:solidFill>
                </a:rPr>
                <a:t>  value</a:t>
              </a:r>
              <a:r>
                <a:rPr lang="en-US" sz="1200" dirty="0">
                  <a:solidFill>
                    <a:schemeClr val="bg1"/>
                  </a:solidFill>
                </a:rPr>
                <a:t>, relevant rules, source and destination addresses, and other validation </a:t>
              </a:r>
              <a:r>
                <a:rPr lang="en-US" sz="1200" dirty="0" smtClean="0">
                  <a:solidFill>
                    <a:schemeClr val="bg1"/>
                  </a:solidFill>
                </a:rPr>
                <a:t> information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E936BF-B642-4621-A95A-690790C2325E}"/>
                </a:ext>
              </a:extLst>
            </p:cNvPr>
            <p:cNvSpPr txBox="1"/>
            <p:nvPr/>
          </p:nvSpPr>
          <p:spPr>
            <a:xfrm>
              <a:off x="5784650" y="1702865"/>
              <a:ext cx="4487549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Transaction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5EA75D-1423-4227-96BC-A1982894A774}"/>
              </a:ext>
            </a:extLst>
          </p:cNvPr>
          <p:cNvGrpSpPr/>
          <p:nvPr/>
        </p:nvGrpSpPr>
        <p:grpSpPr>
          <a:xfrm>
            <a:off x="5696571" y="3637079"/>
            <a:ext cx="5433857" cy="933787"/>
            <a:chOff x="5794723" y="1703980"/>
            <a:chExt cx="4507692" cy="9337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35059-0293-46FE-8A81-988E7E056446}"/>
                </a:ext>
              </a:extLst>
            </p:cNvPr>
            <p:cNvSpPr txBox="1"/>
            <p:nvPr/>
          </p:nvSpPr>
          <p:spPr>
            <a:xfrm>
              <a:off x="5794723" y="2176102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ultiple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transactions and other elements, such as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the header, previous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block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hash,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timestamp, and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nonce.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33624B-C3F6-47AA-8AD1-38868154757D}"/>
                </a:ext>
              </a:extLst>
            </p:cNvPr>
            <p:cNvSpPr txBox="1"/>
            <p:nvPr/>
          </p:nvSpPr>
          <p:spPr>
            <a:xfrm>
              <a:off x="5794723" y="170398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3"/>
                  </a:solidFill>
                  <a:cs typeface="Arial" pitchFamily="34" charset="0"/>
                </a:rPr>
                <a:t>Block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A33124-6C8A-4662-8DF7-4503A1343172}"/>
              </a:ext>
            </a:extLst>
          </p:cNvPr>
          <p:cNvGrpSpPr/>
          <p:nvPr/>
        </p:nvGrpSpPr>
        <p:grpSpPr>
          <a:xfrm>
            <a:off x="5708712" y="4775979"/>
            <a:ext cx="5433857" cy="1256953"/>
            <a:chOff x="5794723" y="1703980"/>
            <a:chExt cx="4507692" cy="12569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BB680D-80F9-4709-9461-27DCDDCD0CA4}"/>
                </a:ext>
              </a:extLst>
            </p:cNvPr>
            <p:cNvSpPr txBox="1"/>
            <p:nvPr/>
          </p:nvSpPr>
          <p:spPr>
            <a:xfrm>
              <a:off x="5794723" y="2129936"/>
              <a:ext cx="4507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Performs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various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functions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ropose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and validate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transactions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Perform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mining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to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facilitate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consensus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ecure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blockchain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E48A28-ACC0-4F50-BDD7-ED1FE4C66465}"/>
                </a:ext>
              </a:extLst>
            </p:cNvPr>
            <p:cNvSpPr txBox="1"/>
            <p:nvPr/>
          </p:nvSpPr>
          <p:spPr>
            <a:xfrm>
              <a:off x="5794723" y="170398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/>
                  </a:solidFill>
                  <a:cs typeface="Arial" pitchFamily="34" charset="0"/>
                </a:rPr>
                <a:t>Node</a:t>
              </a:r>
              <a:endParaRPr lang="ko-KR" altLang="en-US" sz="27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CD4E8CE7-5D30-4C46-BFB0-3CFC42311CA8}"/>
              </a:ext>
            </a:extLst>
          </p:cNvPr>
          <p:cNvSpPr/>
          <p:nvPr/>
        </p:nvSpPr>
        <p:spPr>
          <a:xfrm>
            <a:off x="3531173" y="839821"/>
            <a:ext cx="111057" cy="11105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75F731-8EC2-45F5-AB53-9C43A54ACEFD}"/>
              </a:ext>
            </a:extLst>
          </p:cNvPr>
          <p:cNvGrpSpPr/>
          <p:nvPr/>
        </p:nvGrpSpPr>
        <p:grpSpPr>
          <a:xfrm>
            <a:off x="4506280" y="1724025"/>
            <a:ext cx="3179442" cy="4526856"/>
            <a:chOff x="348360" y="1332374"/>
            <a:chExt cx="2545698" cy="36908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5DDA86-7877-4844-ACF4-638691F40972}"/>
                </a:ext>
              </a:extLst>
            </p:cNvPr>
            <p:cNvGrpSpPr/>
            <p:nvPr/>
          </p:nvGrpSpPr>
          <p:grpSpPr>
            <a:xfrm>
              <a:off x="348360" y="4335070"/>
              <a:ext cx="2545698" cy="688177"/>
              <a:chOff x="348360" y="4335070"/>
              <a:chExt cx="2545698" cy="688177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0F34FC23-4635-40C8-AFC5-94EF0158CBCD}"/>
                  </a:ext>
                </a:extLst>
              </p:cNvPr>
              <p:cNvSpPr/>
              <p:nvPr/>
            </p:nvSpPr>
            <p:spPr>
              <a:xfrm rot="358729">
                <a:off x="348360" y="4422214"/>
                <a:ext cx="2379133" cy="601033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Rectangle 7">
                <a:extLst>
                  <a:ext uri="{FF2B5EF4-FFF2-40B4-BE49-F238E27FC236}">
                    <a16:creationId xmlns:a16="http://schemas.microsoft.com/office/drawing/2014/main" id="{3ECCAD27-99CA-4072-8D2B-8C43FA3B4B47}"/>
                  </a:ext>
                </a:extLst>
              </p:cNvPr>
              <p:cNvSpPr/>
              <p:nvPr/>
            </p:nvSpPr>
            <p:spPr>
              <a:xfrm rot="358729">
                <a:off x="809437" y="4335070"/>
                <a:ext cx="2084621" cy="526631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6C6F74-8E05-40C1-A142-F8EFE2C379A2}"/>
                </a:ext>
              </a:extLst>
            </p:cNvPr>
            <p:cNvGrpSpPr/>
            <p:nvPr/>
          </p:nvGrpSpPr>
          <p:grpSpPr>
            <a:xfrm>
              <a:off x="933500" y="1332374"/>
              <a:ext cx="1262236" cy="3479244"/>
              <a:chOff x="1619672" y="1332374"/>
              <a:chExt cx="1262236" cy="34792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492343-A84D-4502-8C0A-C2D199B17873}"/>
                  </a:ext>
                </a:extLst>
              </p:cNvPr>
              <p:cNvSpPr/>
              <p:nvPr/>
            </p:nvSpPr>
            <p:spPr>
              <a:xfrm>
                <a:off x="1691680" y="3947522"/>
                <a:ext cx="864096" cy="8640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Right">
                  <a:rot lat="598412" lon="1237643" rev="0"/>
                </a:camera>
                <a:lightRig rig="threePt" dir="t"/>
              </a:scene3d>
              <a:sp3d extrusionH="819150" prstMaterial="flat">
                <a:bevelT w="44450" h="25400"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M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452E81-FFB4-43B9-B01E-C89340506D8C}"/>
                  </a:ext>
                </a:extLst>
              </p:cNvPr>
              <p:cNvSpPr/>
              <p:nvPr/>
            </p:nvSpPr>
            <p:spPr>
              <a:xfrm>
                <a:off x="2017812" y="3077696"/>
                <a:ext cx="864096" cy="8640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perspectiveRight">
                  <a:rot lat="300000" lon="20699968" rev="0"/>
                </a:camera>
                <a:lightRig rig="threePt" dir="t"/>
              </a:scene3d>
              <a:sp3d extrusionH="819150" prstMaterial="flat">
                <a:bevelT w="44450" h="44450"/>
                <a:extrusionClr>
                  <a:schemeClr val="accent2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T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8D9906-A1BC-4EF6-8ED4-26637D9E951F}"/>
                  </a:ext>
                </a:extLst>
              </p:cNvPr>
              <p:cNvSpPr/>
              <p:nvPr/>
            </p:nvSpPr>
            <p:spPr>
              <a:xfrm>
                <a:off x="1979712" y="1332374"/>
                <a:ext cx="864096" cy="8640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perspectiveRight">
                  <a:rot lat="21299999" lon="20699968" rev="0"/>
                </a:camera>
                <a:lightRig rig="threePt" dir="t"/>
              </a:scene3d>
              <a:sp3d extrusionH="819150" prstMaterial="flat">
                <a:bevelT w="63500" h="31750"/>
                <a:extrusionClr>
                  <a:schemeClr val="accent4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P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6F91F4-0009-43F9-B027-5230B3513B02}"/>
                  </a:ext>
                </a:extLst>
              </p:cNvPr>
              <p:cNvSpPr/>
              <p:nvPr/>
            </p:nvSpPr>
            <p:spPr>
              <a:xfrm>
                <a:off x="1619672" y="2211710"/>
                <a:ext cx="864096" cy="86409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perspectiveRight">
                  <a:rot lat="0" lon="1499958" rev="0"/>
                </a:camera>
                <a:lightRig rig="threePt" dir="t"/>
              </a:scene3d>
              <a:sp3d extrusionH="819150" prstMaterial="flat">
                <a:bevelT w="38100" h="44450"/>
                <a:extrusionClr>
                  <a:schemeClr val="accent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N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7BE7FB-5F42-4423-AB3F-DB94DCC93A54}"/>
              </a:ext>
            </a:extLst>
          </p:cNvPr>
          <p:cNvGrpSpPr/>
          <p:nvPr/>
        </p:nvGrpSpPr>
        <p:grpSpPr>
          <a:xfrm>
            <a:off x="7796196" y="1770693"/>
            <a:ext cx="3614754" cy="813199"/>
            <a:chOff x="6211235" y="1628800"/>
            <a:chExt cx="2609237" cy="8131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0501CE-F59B-4B74-8716-64FB0830D4F1}"/>
                </a:ext>
              </a:extLst>
            </p:cNvPr>
            <p:cNvSpPr txBox="1"/>
            <p:nvPr/>
          </p:nvSpPr>
          <p:spPr>
            <a:xfrm>
              <a:off x="6214186" y="1628800"/>
              <a:ext cx="26062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Pointer to previous block’s hash</a:t>
              </a:r>
            </a:p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(hash pointer)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484BC5-1D9B-45D7-8E5B-0B08222B5C8F}"/>
                </a:ext>
              </a:extLst>
            </p:cNvPr>
            <p:cNvSpPr txBox="1"/>
            <p:nvPr/>
          </p:nvSpPr>
          <p:spPr>
            <a:xfrm>
              <a:off x="6211235" y="2165000"/>
              <a:ext cx="2609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Unless </a:t>
              </a:r>
              <a:r>
                <a:rPr lang="en-US" sz="1200" dirty="0"/>
                <a:t>it is a genesis block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11">
            <a:extLst>
              <a:ext uri="{FF2B5EF4-FFF2-40B4-BE49-F238E27FC236}">
                <a16:creationId xmlns:a16="http://schemas.microsoft.com/office/drawing/2014/main" id="{F1519891-3B28-4F49-891E-2DCCE19CCF53}"/>
              </a:ext>
            </a:extLst>
          </p:cNvPr>
          <p:cNvGrpSpPr/>
          <p:nvPr/>
        </p:nvGrpSpPr>
        <p:grpSpPr>
          <a:xfrm>
            <a:off x="7796196" y="3909266"/>
            <a:ext cx="3614754" cy="619380"/>
            <a:chOff x="7719995" y="3745651"/>
            <a:chExt cx="3614754" cy="6193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16F450-743D-4E8F-BA13-DB9FA12BE214}"/>
                </a:ext>
              </a:extLst>
            </p:cNvPr>
            <p:cNvSpPr txBox="1"/>
            <p:nvPr/>
          </p:nvSpPr>
          <p:spPr>
            <a:xfrm>
              <a:off x="7719995" y="3745651"/>
              <a:ext cx="3614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Timestamp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642972-61A5-40B8-B6F7-F0F85ACE90E7}"/>
                </a:ext>
              </a:extLst>
            </p:cNvPr>
            <p:cNvSpPr txBox="1"/>
            <p:nvPr/>
          </p:nvSpPr>
          <p:spPr>
            <a:xfrm>
              <a:off x="7719995" y="4088032"/>
              <a:ext cx="36147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Creation </a:t>
              </a:r>
              <a:r>
                <a:rPr lang="en-US" sz="1200" dirty="0"/>
                <a:t>time of the block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0EC35D-6A62-4D98-A9EE-9958AB285C3B}"/>
              </a:ext>
            </a:extLst>
          </p:cNvPr>
          <p:cNvGrpSpPr/>
          <p:nvPr/>
        </p:nvGrpSpPr>
        <p:grpSpPr>
          <a:xfrm>
            <a:off x="684338" y="2839979"/>
            <a:ext cx="3614754" cy="804046"/>
            <a:chOff x="194751" y="2772288"/>
            <a:chExt cx="2609237" cy="8040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C88349-21CC-459E-8BE7-83093731EF76}"/>
                </a:ext>
              </a:extLst>
            </p:cNvPr>
            <p:cNvSpPr txBox="1"/>
            <p:nvPr/>
          </p:nvSpPr>
          <p:spPr>
            <a:xfrm>
              <a:off x="197702" y="2772288"/>
              <a:ext cx="26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Nonce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2319-31F0-4EDE-AD5D-317491DAAF3B}"/>
                </a:ext>
              </a:extLst>
            </p:cNvPr>
            <p:cNvSpPr txBox="1"/>
            <p:nvPr/>
          </p:nvSpPr>
          <p:spPr>
            <a:xfrm>
              <a:off x="194751" y="3114669"/>
              <a:ext cx="2609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A number </a:t>
              </a:r>
              <a:r>
                <a:rPr lang="en-US" sz="1200" dirty="0"/>
                <a:t>that is generated and used only </a:t>
              </a:r>
              <a:r>
                <a:rPr lang="en-US" sz="1200" dirty="0" smtClean="0"/>
                <a:t>once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sz="1200" dirty="0"/>
                <a:t>U</a:t>
              </a:r>
              <a:r>
                <a:rPr lang="en-US" sz="1200" dirty="0" smtClean="0"/>
                <a:t>sed </a:t>
              </a:r>
              <a:r>
                <a:rPr lang="en-US" sz="1200" dirty="0"/>
                <a:t>in PoW consensus algorithms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BEF96E-02F1-4080-8F32-6CCA493E11C0}"/>
              </a:ext>
            </a:extLst>
          </p:cNvPr>
          <p:cNvGrpSpPr/>
          <p:nvPr/>
        </p:nvGrpSpPr>
        <p:grpSpPr>
          <a:xfrm>
            <a:off x="684338" y="4978554"/>
            <a:ext cx="3614754" cy="804046"/>
            <a:chOff x="179512" y="5029814"/>
            <a:chExt cx="2609237" cy="8040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7A0039-1297-465D-9F9C-6B9947EDBB6C}"/>
                </a:ext>
              </a:extLst>
            </p:cNvPr>
            <p:cNvSpPr txBox="1"/>
            <p:nvPr/>
          </p:nvSpPr>
          <p:spPr>
            <a:xfrm>
              <a:off x="182463" y="5029814"/>
              <a:ext cx="26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Merkle root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0E220-12EA-4884-9DCD-D3B6B958C71A}"/>
                </a:ext>
              </a:extLst>
            </p:cNvPr>
            <p:cNvSpPr txBox="1"/>
            <p:nvPr/>
          </p:nvSpPr>
          <p:spPr>
            <a:xfrm>
              <a:off x="179512" y="5372195"/>
              <a:ext cx="2609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Combined </a:t>
              </a:r>
              <a:r>
                <a:rPr lang="en-US" sz="1200" dirty="0"/>
                <a:t>hash of the transactions in the </a:t>
              </a:r>
              <a:r>
                <a:rPr lang="en-US" sz="1200" dirty="0" smtClean="0"/>
                <a:t>block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Efficient </a:t>
              </a:r>
              <a:r>
                <a:rPr lang="en-US" sz="1200" dirty="0"/>
                <a:t>verification of transactions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B9A98-F939-4039-91DF-5A469919B51F}"/>
              </a:ext>
            </a:extLst>
          </p:cNvPr>
          <p:cNvSpPr/>
          <p:nvPr/>
        </p:nvSpPr>
        <p:spPr>
          <a:xfrm>
            <a:off x="7556208" y="1726831"/>
            <a:ext cx="122258" cy="1076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FD7377-94C0-48B4-8695-905A77ABFCE8}"/>
              </a:ext>
            </a:extLst>
          </p:cNvPr>
          <p:cNvSpPr/>
          <p:nvPr/>
        </p:nvSpPr>
        <p:spPr>
          <a:xfrm>
            <a:off x="7556208" y="3865405"/>
            <a:ext cx="122258" cy="10764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6133ED-80A7-47F3-B757-3994D5B9B382}"/>
              </a:ext>
            </a:extLst>
          </p:cNvPr>
          <p:cNvSpPr/>
          <p:nvPr/>
        </p:nvSpPr>
        <p:spPr>
          <a:xfrm>
            <a:off x="4389566" y="2796118"/>
            <a:ext cx="122258" cy="1076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2B5F08-D52E-4C06-8C3A-36C165F6F562}"/>
              </a:ext>
            </a:extLst>
          </p:cNvPr>
          <p:cNvSpPr/>
          <p:nvPr/>
        </p:nvSpPr>
        <p:spPr>
          <a:xfrm>
            <a:off x="4389566" y="4934693"/>
            <a:ext cx="122258" cy="1076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hevron 13">
            <a:extLst>
              <a:ext uri="{FF2B5EF4-FFF2-40B4-BE49-F238E27FC236}">
                <a16:creationId xmlns:a16="http://schemas.microsoft.com/office/drawing/2014/main" id="{FF3CC57E-7A14-4F0D-98C9-96410547EB2D}"/>
              </a:ext>
            </a:extLst>
          </p:cNvPr>
          <p:cNvSpPr/>
          <p:nvPr/>
        </p:nvSpPr>
        <p:spPr>
          <a:xfrm>
            <a:off x="7051313" y="2069993"/>
            <a:ext cx="292585" cy="3901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Chevron 78">
            <a:extLst>
              <a:ext uri="{FF2B5EF4-FFF2-40B4-BE49-F238E27FC236}">
                <a16:creationId xmlns:a16="http://schemas.microsoft.com/office/drawing/2014/main" id="{4C143442-8524-4A37-8712-0E5B4587462A}"/>
              </a:ext>
            </a:extLst>
          </p:cNvPr>
          <p:cNvSpPr/>
          <p:nvPr/>
        </p:nvSpPr>
        <p:spPr>
          <a:xfrm>
            <a:off x="7051313" y="4208567"/>
            <a:ext cx="292585" cy="39011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Chevron 79">
            <a:extLst>
              <a:ext uri="{FF2B5EF4-FFF2-40B4-BE49-F238E27FC236}">
                <a16:creationId xmlns:a16="http://schemas.microsoft.com/office/drawing/2014/main" id="{05F8E9DA-8BB5-4F8C-8845-96B38E7C2273}"/>
              </a:ext>
            </a:extLst>
          </p:cNvPr>
          <p:cNvSpPr/>
          <p:nvPr/>
        </p:nvSpPr>
        <p:spPr>
          <a:xfrm rot="10800000">
            <a:off x="4743250" y="3139280"/>
            <a:ext cx="292585" cy="390113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Chevron 80">
            <a:extLst>
              <a:ext uri="{FF2B5EF4-FFF2-40B4-BE49-F238E27FC236}">
                <a16:creationId xmlns:a16="http://schemas.microsoft.com/office/drawing/2014/main" id="{9D6D445C-66BC-41D3-944B-B3E3E6F30150}"/>
              </a:ext>
            </a:extLst>
          </p:cNvPr>
          <p:cNvSpPr/>
          <p:nvPr/>
        </p:nvSpPr>
        <p:spPr>
          <a:xfrm rot="10800000">
            <a:off x="4743251" y="5277854"/>
            <a:ext cx="292585" cy="39011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4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1876</Words>
  <Application>Microsoft Office PowerPoint</Application>
  <PresentationFormat>Widescreen</PresentationFormat>
  <Paragraphs>326</Paragraphs>
  <Slides>36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맑은 고딕</vt:lpstr>
      <vt:lpstr>Arial</vt:lpstr>
      <vt:lpstr>Arial Unicode MS</vt:lpstr>
      <vt:lpstr>B Nazanin</vt:lpstr>
      <vt:lpstr>Britannic Bold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TurboRayan</cp:lastModifiedBy>
  <cp:revision>196</cp:revision>
  <dcterms:created xsi:type="dcterms:W3CDTF">2020-01-20T05:08:25Z</dcterms:created>
  <dcterms:modified xsi:type="dcterms:W3CDTF">2022-04-21T12:39:21Z</dcterms:modified>
</cp:coreProperties>
</file>